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86" r:id="rId3"/>
    <p:sldId id="257" r:id="rId4"/>
    <p:sldId id="259" r:id="rId5"/>
    <p:sldId id="260" r:id="rId6"/>
    <p:sldId id="258" r:id="rId7"/>
    <p:sldId id="261" r:id="rId8"/>
    <p:sldId id="262" r:id="rId9"/>
    <p:sldId id="263" r:id="rId10"/>
    <p:sldId id="264" r:id="rId11"/>
    <p:sldId id="267" r:id="rId12"/>
    <p:sldId id="266" r:id="rId13"/>
    <p:sldId id="268" r:id="rId14"/>
    <p:sldId id="269" r:id="rId15"/>
    <p:sldId id="265" r:id="rId16"/>
    <p:sldId id="293" r:id="rId17"/>
    <p:sldId id="270" r:id="rId18"/>
    <p:sldId id="272" r:id="rId19"/>
    <p:sldId id="271" r:id="rId20"/>
    <p:sldId id="273" r:id="rId21"/>
    <p:sldId id="274" r:id="rId22"/>
    <p:sldId id="275" r:id="rId23"/>
    <p:sldId id="276" r:id="rId24"/>
    <p:sldId id="278" r:id="rId25"/>
    <p:sldId id="277" r:id="rId26"/>
    <p:sldId id="279" r:id="rId27"/>
    <p:sldId id="280" r:id="rId28"/>
    <p:sldId id="281" r:id="rId29"/>
    <p:sldId id="282" r:id="rId30"/>
    <p:sldId id="296" r:id="rId31"/>
    <p:sldId id="287" r:id="rId32"/>
    <p:sldId id="288" r:id="rId33"/>
    <p:sldId id="289" r:id="rId34"/>
    <p:sldId id="295" r:id="rId35"/>
    <p:sldId id="290" r:id="rId36"/>
    <p:sldId id="291" r:id="rId37"/>
    <p:sldId id="292" r:id="rId38"/>
    <p:sldId id="294" r:id="rId39"/>
    <p:sldId id="283" r:id="rId40"/>
    <p:sldId id="284" r:id="rId41"/>
    <p:sldId id="28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2" y="72"/>
      </p:cViewPr>
      <p:guideLst/>
    </p:cSldViewPr>
  </p:slideViewPr>
  <p:notesTextViewPr>
    <p:cViewPr>
      <p:scale>
        <a:sx n="1" d="1"/>
        <a:sy n="1" d="1"/>
      </p:scale>
      <p:origin x="0" y="0"/>
    </p:cViewPr>
  </p:notesTextViewPr>
  <p:sorterViewPr>
    <p:cViewPr>
      <p:scale>
        <a:sx n="100" d="100"/>
        <a:sy n="100" d="100"/>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3/13/2020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3/13/2020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en.wikipedia.org/wiki/Dorothea_Di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Addington_v._Texas" TargetMode="External"/><Relationship Id="rId3" Type="http://schemas.openxmlformats.org/officeDocument/2006/relationships/hyperlink" Target="https://en.wikipedia.org/wiki/Civil_Rights_Movement" TargetMode="External"/><Relationship Id="rId7" Type="http://schemas.openxmlformats.org/officeDocument/2006/relationships/hyperlink" Target="https://en.wikipedia.org/wiki/U.S._Supreme_Court" TargetMode="External"/><Relationship Id="rId2" Type="http://schemas.openxmlformats.org/officeDocument/2006/relationships/hyperlink" Target="https://en.wikipedia.org/wiki/Community_Mental_Health_Act" TargetMode="External"/><Relationship Id="rId1" Type="http://schemas.openxmlformats.org/officeDocument/2006/relationships/slideLayout" Target="../slideLayouts/slideLayout2.xml"/><Relationship Id="rId6" Type="http://schemas.openxmlformats.org/officeDocument/2006/relationships/hyperlink" Target="https://en.wikipedia.org/wiki/O'Connor_v._Donaldson" TargetMode="External"/><Relationship Id="rId5" Type="http://schemas.openxmlformats.org/officeDocument/2006/relationships/hyperlink" Target="https://en.wikipedia.org/wiki/Fair_Labor_Standards_Act_of_1938" TargetMode="External"/><Relationship Id="rId4" Type="http://schemas.openxmlformats.org/officeDocument/2006/relationships/hyperlink" Target="https://en.wikipedia.org/wiki/National_Alliance_on_Mental_Illnes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BF73B-7C23-4377-B658-57CA66A75AF7}"/>
              </a:ext>
            </a:extLst>
          </p:cNvPr>
          <p:cNvSpPr>
            <a:spLocks noGrp="1"/>
          </p:cNvSpPr>
          <p:nvPr>
            <p:ph type="ctrTitle"/>
          </p:nvPr>
        </p:nvSpPr>
        <p:spPr>
          <a:xfrm>
            <a:off x="499397" y="1029781"/>
            <a:ext cx="7315200" cy="2208150"/>
          </a:xfrm>
        </p:spPr>
        <p:txBody>
          <a:bodyPr>
            <a:normAutofit fontScale="90000"/>
          </a:bodyPr>
          <a:lstStyle/>
          <a:p>
            <a:r>
              <a:rPr lang="en-US" b="1" dirty="0">
                <a:solidFill>
                  <a:schemeClr val="tx1"/>
                </a:solidFill>
              </a:rPr>
              <a:t>The County’s Responsibility for the Poor</a:t>
            </a:r>
          </a:p>
        </p:txBody>
      </p:sp>
      <p:sp>
        <p:nvSpPr>
          <p:cNvPr id="3" name="Subtitle 2">
            <a:extLst>
              <a:ext uri="{FF2B5EF4-FFF2-40B4-BE49-F238E27FC236}">
                <a16:creationId xmlns="" xmlns:a16="http://schemas.microsoft.com/office/drawing/2014/main" id="{B6C6628C-BE46-4278-9B72-FA29FD570FD8}"/>
              </a:ext>
            </a:extLst>
          </p:cNvPr>
          <p:cNvSpPr>
            <a:spLocks noGrp="1"/>
          </p:cNvSpPr>
          <p:nvPr>
            <p:ph type="subTitle" idx="1"/>
          </p:nvPr>
        </p:nvSpPr>
        <p:spPr>
          <a:xfrm>
            <a:off x="4639112" y="2762662"/>
            <a:ext cx="3037872" cy="914400"/>
          </a:xfrm>
        </p:spPr>
        <p:txBody>
          <a:bodyPr>
            <a:normAutofit/>
          </a:bodyPr>
          <a:lstStyle/>
          <a:p>
            <a:pPr algn="r"/>
            <a:r>
              <a:rPr lang="en-US" sz="2800" b="1" dirty="0">
                <a:solidFill>
                  <a:schemeClr val="tx1"/>
                </a:solidFill>
              </a:rPr>
              <a:t>1706 to Present</a:t>
            </a:r>
          </a:p>
        </p:txBody>
      </p:sp>
      <p:sp>
        <p:nvSpPr>
          <p:cNvPr id="4" name="TextBox 3">
            <a:extLst>
              <a:ext uri="{FF2B5EF4-FFF2-40B4-BE49-F238E27FC236}">
                <a16:creationId xmlns="" xmlns:a16="http://schemas.microsoft.com/office/drawing/2014/main" id="{0A393F87-29ED-4190-940F-15FF2FB2D2E3}"/>
              </a:ext>
            </a:extLst>
          </p:cNvPr>
          <p:cNvSpPr txBox="1"/>
          <p:nvPr/>
        </p:nvSpPr>
        <p:spPr>
          <a:xfrm>
            <a:off x="9722840" y="1720840"/>
            <a:ext cx="2164360" cy="3046988"/>
          </a:xfrm>
          <a:prstGeom prst="rect">
            <a:avLst/>
          </a:prstGeom>
          <a:noFill/>
        </p:spPr>
        <p:txBody>
          <a:bodyPr wrap="square" rtlCol="0">
            <a:spAutoFit/>
          </a:bodyPr>
          <a:lstStyle/>
          <a:p>
            <a:pPr algn="ctr"/>
            <a:r>
              <a:rPr lang="en-US" sz="2400" dirty="0">
                <a:latin typeface="Arial Black" panose="020B0A04020102020204" pitchFamily="34" charset="0"/>
              </a:rPr>
              <a:t>Jefferson</a:t>
            </a:r>
          </a:p>
          <a:p>
            <a:pPr algn="ctr"/>
            <a:r>
              <a:rPr lang="en-US" sz="2400" dirty="0">
                <a:latin typeface="Arial Black" panose="020B0A04020102020204" pitchFamily="34" charset="0"/>
              </a:rPr>
              <a:t>Educational</a:t>
            </a:r>
          </a:p>
          <a:p>
            <a:pPr algn="ctr"/>
            <a:r>
              <a:rPr lang="en-US" sz="2400" dirty="0">
                <a:latin typeface="Arial Black" panose="020B0A04020102020204" pitchFamily="34" charset="0"/>
              </a:rPr>
              <a:t>Society</a:t>
            </a:r>
          </a:p>
          <a:p>
            <a:pPr algn="ctr"/>
            <a:r>
              <a:rPr lang="en-US" sz="2400" dirty="0">
                <a:latin typeface="Arial Black" panose="020B0A04020102020204" pitchFamily="34" charset="0"/>
              </a:rPr>
              <a:t> </a:t>
            </a:r>
          </a:p>
          <a:p>
            <a:pPr algn="ctr"/>
            <a:endParaRPr lang="en-US" sz="2400" dirty="0">
              <a:latin typeface="Arial Black" panose="020B0A04020102020204" pitchFamily="34" charset="0"/>
            </a:endParaRPr>
          </a:p>
          <a:p>
            <a:pPr algn="ctr"/>
            <a:r>
              <a:rPr lang="en-US" sz="2400" dirty="0">
                <a:latin typeface="Arial Black" panose="020B0A04020102020204" pitchFamily="34" charset="0"/>
              </a:rPr>
              <a:t>March 12, 2020</a:t>
            </a:r>
          </a:p>
          <a:p>
            <a:pPr algn="ctr"/>
            <a:endParaRPr lang="en-US" sz="2400" dirty="0">
              <a:latin typeface="Arial Black" panose="020B0A04020102020204" pitchFamily="34" charset="0"/>
            </a:endParaRPr>
          </a:p>
        </p:txBody>
      </p:sp>
      <p:pic>
        <p:nvPicPr>
          <p:cNvPr id="7" name="Picture 6">
            <a:extLst>
              <a:ext uri="{FF2B5EF4-FFF2-40B4-BE49-F238E27FC236}">
                <a16:creationId xmlns="" xmlns:a16="http://schemas.microsoft.com/office/drawing/2014/main" id="{42F8B5CC-6892-407E-8750-159DAEFE19B2}"/>
              </a:ext>
            </a:extLst>
          </p:cNvPr>
          <p:cNvPicPr>
            <a:picLocks noChangeAspect="1"/>
          </p:cNvPicPr>
          <p:nvPr/>
        </p:nvPicPr>
        <p:blipFill>
          <a:blip r:embed="rId2"/>
          <a:stretch>
            <a:fillRect/>
          </a:stretch>
        </p:blipFill>
        <p:spPr>
          <a:xfrm>
            <a:off x="4639112" y="3506598"/>
            <a:ext cx="3288484" cy="2382474"/>
          </a:xfrm>
          <a:prstGeom prst="rect">
            <a:avLst/>
          </a:prstGeom>
        </p:spPr>
      </p:pic>
      <p:sp>
        <p:nvSpPr>
          <p:cNvPr id="5" name="TextBox 4">
            <a:extLst>
              <a:ext uri="{FF2B5EF4-FFF2-40B4-BE49-F238E27FC236}">
                <a16:creationId xmlns="" xmlns:a16="http://schemas.microsoft.com/office/drawing/2014/main" id="{7C3C3912-282A-43D4-9462-A0509E75FABA}"/>
              </a:ext>
            </a:extLst>
          </p:cNvPr>
          <p:cNvSpPr txBox="1"/>
          <p:nvPr/>
        </p:nvSpPr>
        <p:spPr>
          <a:xfrm rot="21284972">
            <a:off x="494950" y="3098978"/>
            <a:ext cx="3686710" cy="3166824"/>
          </a:xfrm>
          <a:prstGeom prst="roundRect">
            <a:avLst/>
          </a:prstGeom>
          <a:solidFill>
            <a:schemeClr val="accent4">
              <a:lumMod val="40000"/>
              <a:lumOff val="60000"/>
            </a:schemeClr>
          </a:solidFill>
        </p:spPr>
        <p:txBody>
          <a:bodyPr wrap="square" rtlCol="0">
            <a:spAutoFit/>
          </a:bodyPr>
          <a:lstStyle/>
          <a:p>
            <a:r>
              <a:rPr lang="en-US" sz="2000" b="1" dirty="0"/>
              <a:t>From </a:t>
            </a:r>
          </a:p>
          <a:p>
            <a:pPr marL="285750" indent="-285750">
              <a:buFont typeface="Arial" panose="020B0604020202020204" pitchFamily="34" charset="0"/>
              <a:buChar char="•"/>
            </a:pPr>
            <a:r>
              <a:rPr lang="en-US" sz="2000" b="1" dirty="0"/>
              <a:t>Outdoor Relief, </a:t>
            </a:r>
          </a:p>
          <a:p>
            <a:pPr marL="285750" indent="-285750">
              <a:buFont typeface="Arial" panose="020B0604020202020204" pitchFamily="34" charset="0"/>
              <a:buChar char="•"/>
            </a:pPr>
            <a:r>
              <a:rPr lang="en-US" sz="2000" b="1" dirty="0"/>
              <a:t>to Shame,</a:t>
            </a:r>
          </a:p>
          <a:p>
            <a:pPr marL="285750" indent="-285750">
              <a:buFont typeface="Arial" panose="020B0604020202020204" pitchFamily="34" charset="0"/>
              <a:buChar char="•"/>
            </a:pPr>
            <a:r>
              <a:rPr lang="en-US" sz="2000" b="1" dirty="0"/>
              <a:t>to Almshouses,</a:t>
            </a:r>
          </a:p>
          <a:p>
            <a:pPr marL="285750" indent="-285750">
              <a:buFont typeface="Arial" panose="020B0604020202020204" pitchFamily="34" charset="0"/>
              <a:buChar char="•"/>
            </a:pPr>
            <a:r>
              <a:rPr lang="en-US" sz="2000" b="1" dirty="0"/>
              <a:t>to separate Institutional Care for children and the insane</a:t>
            </a:r>
          </a:p>
          <a:p>
            <a:pPr marL="285750" indent="-285750">
              <a:buFont typeface="Arial" panose="020B0604020202020204" pitchFamily="34" charset="0"/>
              <a:buChar char="•"/>
            </a:pPr>
            <a:r>
              <a:rPr lang="en-US" sz="2000" b="1" dirty="0"/>
              <a:t>to Community Based Programs</a:t>
            </a:r>
          </a:p>
        </p:txBody>
      </p:sp>
    </p:spTree>
    <p:extLst>
      <p:ext uri="{BB962C8B-B14F-4D97-AF65-F5344CB8AC3E}">
        <p14:creationId xmlns:p14="http://schemas.microsoft.com/office/powerpoint/2010/main" val="2564361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89FF7-A5C6-4C45-AF05-058CDC086ABA}"/>
              </a:ext>
            </a:extLst>
          </p:cNvPr>
          <p:cNvSpPr>
            <a:spLocks noGrp="1"/>
          </p:cNvSpPr>
          <p:nvPr>
            <p:ph type="title"/>
          </p:nvPr>
        </p:nvSpPr>
        <p:spPr>
          <a:xfrm>
            <a:off x="114499" y="1031558"/>
            <a:ext cx="3215930" cy="4601183"/>
          </a:xfrm>
        </p:spPr>
        <p:txBody>
          <a:bodyPr>
            <a:normAutofit/>
          </a:bodyPr>
          <a:lstStyle/>
          <a:p>
            <a:pPr algn="ctr"/>
            <a:r>
              <a:rPr lang="en-US" b="1" dirty="0">
                <a:solidFill>
                  <a:schemeClr val="tx1"/>
                </a:solidFill>
              </a:rPr>
              <a:t>JOHN H. WALKER</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Father </a:t>
            </a:r>
            <a:br>
              <a:rPr lang="en-US" b="1" dirty="0">
                <a:solidFill>
                  <a:schemeClr val="tx1"/>
                </a:solidFill>
              </a:rPr>
            </a:br>
            <a:r>
              <a:rPr lang="en-US" b="1" dirty="0">
                <a:solidFill>
                  <a:schemeClr val="tx1"/>
                </a:solidFill>
              </a:rPr>
              <a:t>of </a:t>
            </a:r>
            <a:br>
              <a:rPr lang="en-US" b="1" dirty="0">
                <a:solidFill>
                  <a:schemeClr val="tx1"/>
                </a:solidFill>
              </a:rPr>
            </a:br>
            <a:r>
              <a:rPr lang="en-US" b="1" dirty="0">
                <a:solidFill>
                  <a:schemeClr val="tx1"/>
                </a:solidFill>
              </a:rPr>
              <a:t>Erie County’s First </a:t>
            </a:r>
            <a:br>
              <a:rPr lang="en-US" b="1" dirty="0">
                <a:solidFill>
                  <a:schemeClr val="tx1"/>
                </a:solidFill>
              </a:rPr>
            </a:br>
            <a:r>
              <a:rPr lang="en-US" b="1" dirty="0">
                <a:solidFill>
                  <a:schemeClr val="tx1"/>
                </a:solidFill>
              </a:rPr>
              <a:t>Almshouse</a:t>
            </a:r>
          </a:p>
        </p:txBody>
      </p:sp>
      <p:sp>
        <p:nvSpPr>
          <p:cNvPr id="3" name="Content Placeholder 2">
            <a:extLst>
              <a:ext uri="{FF2B5EF4-FFF2-40B4-BE49-F238E27FC236}">
                <a16:creationId xmlns="" xmlns:a16="http://schemas.microsoft.com/office/drawing/2014/main" id="{4E9F8D76-2F82-410F-B929-8389B5738DE1}"/>
              </a:ext>
            </a:extLst>
          </p:cNvPr>
          <p:cNvSpPr>
            <a:spLocks noGrp="1"/>
          </p:cNvSpPr>
          <p:nvPr>
            <p:ph sz="half" idx="1"/>
          </p:nvPr>
        </p:nvSpPr>
        <p:spPr>
          <a:xfrm>
            <a:off x="4311940" y="677516"/>
            <a:ext cx="7206143" cy="5821750"/>
          </a:xfrm>
          <a:solidFill>
            <a:schemeClr val="accent2">
              <a:lumMod val="20000"/>
              <a:lumOff val="80000"/>
            </a:schemeClr>
          </a:solidFill>
        </p:spPr>
        <p:txBody>
          <a:bodyPr>
            <a:noAutofit/>
          </a:bodyPr>
          <a:lstStyle/>
          <a:p>
            <a:r>
              <a:rPr lang="en-US" sz="2400" b="1" dirty="0"/>
              <a:t>Member of Pa General Assembly </a:t>
            </a:r>
          </a:p>
          <a:p>
            <a:r>
              <a:rPr lang="en-US" sz="2400" b="1" dirty="0"/>
              <a:t>Member of the  Anti-Masonic Party  </a:t>
            </a:r>
          </a:p>
          <a:p>
            <a:r>
              <a:rPr lang="en-US" sz="2400" b="1" dirty="0"/>
              <a:t>1832 sponsored an act obtaining 2,000 acres of State land in Mill Creek township</a:t>
            </a:r>
          </a:p>
          <a:p>
            <a:pPr lvl="1"/>
            <a:r>
              <a:rPr lang="en-US" sz="2400" b="1" dirty="0"/>
              <a:t>100 acres were to be reserved to Erie County for the erection of an almshouse</a:t>
            </a:r>
          </a:p>
          <a:p>
            <a:pPr lvl="2"/>
            <a:r>
              <a:rPr lang="en-US" sz="2200" b="1" dirty="0"/>
              <a:t>This was later increased to 118 acres</a:t>
            </a:r>
          </a:p>
          <a:p>
            <a:pPr lvl="2"/>
            <a:r>
              <a:rPr lang="en-US" sz="2200" b="1" dirty="0"/>
              <a:t>Other acreage provided to Erie Extension Canal </a:t>
            </a:r>
          </a:p>
          <a:p>
            <a:pPr lvl="1"/>
            <a:r>
              <a:rPr lang="en-US" sz="2400" b="1" dirty="0"/>
              <a:t>Land for almshouse selected  from the 2,000 acres by 3 commissioners appointed by County Commissioners.  The 3 commissioners were:</a:t>
            </a:r>
          </a:p>
          <a:p>
            <a:pPr lvl="2"/>
            <a:r>
              <a:rPr lang="en-US" sz="2400" b="1" dirty="0"/>
              <a:t>William Miles</a:t>
            </a:r>
          </a:p>
          <a:p>
            <a:pPr lvl="2"/>
            <a:r>
              <a:rPr lang="en-US" sz="2400" b="1" dirty="0"/>
              <a:t>George Moore</a:t>
            </a:r>
          </a:p>
          <a:p>
            <a:pPr lvl="2"/>
            <a:r>
              <a:rPr lang="en-US" sz="2400" b="1" dirty="0"/>
              <a:t>David McNair</a:t>
            </a:r>
          </a:p>
        </p:txBody>
      </p:sp>
    </p:spTree>
    <p:extLst>
      <p:ext uri="{BB962C8B-B14F-4D97-AF65-F5344CB8AC3E}">
        <p14:creationId xmlns:p14="http://schemas.microsoft.com/office/powerpoint/2010/main" val="1032717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3FEA1-B162-4281-B598-652C5BFC4D66}"/>
              </a:ext>
            </a:extLst>
          </p:cNvPr>
          <p:cNvSpPr>
            <a:spLocks noGrp="1"/>
          </p:cNvSpPr>
          <p:nvPr>
            <p:ph type="title"/>
          </p:nvPr>
        </p:nvSpPr>
        <p:spPr/>
        <p:txBody>
          <a:bodyPr/>
          <a:lstStyle/>
          <a:p>
            <a:r>
              <a:rPr lang="en-US" dirty="0"/>
              <a:t/>
            </a:r>
            <a:br>
              <a:rPr lang="en-US" dirty="0"/>
            </a:br>
            <a:r>
              <a:rPr lang="en-US" dirty="0"/>
              <a:t/>
            </a:r>
            <a:br>
              <a:rPr lang="en-US" dirty="0"/>
            </a:br>
            <a:endParaRPr lang="en-US" dirty="0"/>
          </a:p>
        </p:txBody>
      </p:sp>
      <p:sp>
        <p:nvSpPr>
          <p:cNvPr id="4" name="Content Placeholder 3">
            <a:extLst>
              <a:ext uri="{FF2B5EF4-FFF2-40B4-BE49-F238E27FC236}">
                <a16:creationId xmlns="" xmlns:a16="http://schemas.microsoft.com/office/drawing/2014/main" id="{C02E201D-BD7E-42AC-A122-034C2780CCB8}"/>
              </a:ext>
            </a:extLst>
          </p:cNvPr>
          <p:cNvSpPr>
            <a:spLocks noGrp="1"/>
          </p:cNvSpPr>
          <p:nvPr>
            <p:ph sz="half" idx="2"/>
          </p:nvPr>
        </p:nvSpPr>
        <p:spPr>
          <a:xfrm>
            <a:off x="7180977" y="868679"/>
            <a:ext cx="4474128" cy="5322395"/>
          </a:xfrm>
        </p:spPr>
        <p:txBody>
          <a:bodyPr>
            <a:normAutofit lnSpcReduction="10000"/>
          </a:bodyPr>
          <a:lstStyle/>
          <a:p>
            <a:pPr marL="285750" indent="-285750">
              <a:buFont typeface="Arial" panose="020B0604020202020204" pitchFamily="34" charset="0"/>
              <a:buChar char="•"/>
            </a:pPr>
            <a:r>
              <a:rPr lang="en-US" sz="2200" b="1" dirty="0"/>
              <a:t>Located in vicinity of 23rd and Pittsburgh Ave. in what is now Millcreek Township </a:t>
            </a:r>
          </a:p>
          <a:p>
            <a:pPr marL="285750" indent="-285750">
              <a:buFont typeface="Arial" panose="020B0604020202020204" pitchFamily="34" charset="0"/>
              <a:buChar char="•"/>
            </a:pPr>
            <a:r>
              <a:rPr lang="en-US" sz="2200" b="1" dirty="0"/>
              <a:t>Stood 4 stories tall, measuring 190 ft. by 57 ft., with a rear wing of 3 stories measuring 84 ft. by 32.5 ft.</a:t>
            </a:r>
          </a:p>
          <a:p>
            <a:pPr marL="285750" indent="-285750">
              <a:buFont typeface="Arial" panose="020B0604020202020204" pitchFamily="34" charset="0"/>
              <a:buChar char="•"/>
            </a:pPr>
            <a:r>
              <a:rPr lang="en-US" sz="2200" b="1" dirty="0"/>
              <a:t>Constructed of brick, had 3 towers</a:t>
            </a:r>
          </a:p>
          <a:p>
            <a:pPr marL="285750" indent="-285750">
              <a:buFont typeface="Arial" panose="020B0604020202020204" pitchFamily="34" charset="0"/>
              <a:buChar char="•"/>
            </a:pPr>
            <a:r>
              <a:rPr lang="en-US" sz="2200" b="1" dirty="0"/>
              <a:t>Built to accommodate population of 270 poor, 135 of each sex </a:t>
            </a:r>
          </a:p>
          <a:p>
            <a:pPr marL="285750" indent="-285750">
              <a:buFont typeface="Arial" panose="020B0604020202020204" pitchFamily="34" charset="0"/>
              <a:buChar char="•"/>
            </a:pPr>
            <a:r>
              <a:rPr lang="en-US" sz="2200" b="1" dirty="0"/>
              <a:t>In 1840, the building cost county  $1,065.00, which was levied from taxes </a:t>
            </a:r>
          </a:p>
          <a:p>
            <a:pPr marL="285750" indent="-285750">
              <a:buFont typeface="Arial" panose="020B0604020202020204" pitchFamily="34" charset="0"/>
              <a:buChar char="•"/>
            </a:pPr>
            <a:r>
              <a:rPr lang="en-US" sz="2200" b="1" dirty="0"/>
              <a:t>Opened in 1841</a:t>
            </a:r>
          </a:p>
          <a:p>
            <a:endParaRPr lang="en-US" dirty="0"/>
          </a:p>
        </p:txBody>
      </p:sp>
      <p:pic>
        <p:nvPicPr>
          <p:cNvPr id="5" name="Picture 4">
            <a:extLst>
              <a:ext uri="{FF2B5EF4-FFF2-40B4-BE49-F238E27FC236}">
                <a16:creationId xmlns="" xmlns:a16="http://schemas.microsoft.com/office/drawing/2014/main" id="{52B80C80-32B9-4EC7-82AD-F3B3D6E3B853}"/>
              </a:ext>
            </a:extLst>
          </p:cNvPr>
          <p:cNvPicPr>
            <a:picLocks noChangeAspect="1"/>
          </p:cNvPicPr>
          <p:nvPr/>
        </p:nvPicPr>
        <p:blipFill>
          <a:blip r:embed="rId2"/>
          <a:stretch>
            <a:fillRect/>
          </a:stretch>
        </p:blipFill>
        <p:spPr>
          <a:xfrm>
            <a:off x="1359014" y="765071"/>
            <a:ext cx="5360568" cy="2622026"/>
          </a:xfrm>
          <a:prstGeom prst="rect">
            <a:avLst/>
          </a:prstGeom>
        </p:spPr>
      </p:pic>
      <p:sp>
        <p:nvSpPr>
          <p:cNvPr id="6" name="TextBox 5">
            <a:extLst>
              <a:ext uri="{FF2B5EF4-FFF2-40B4-BE49-F238E27FC236}">
                <a16:creationId xmlns="" xmlns:a16="http://schemas.microsoft.com/office/drawing/2014/main" id="{DDB87AD3-FC13-4500-A1D9-DB08E919A31F}"/>
              </a:ext>
            </a:extLst>
          </p:cNvPr>
          <p:cNvSpPr txBox="1"/>
          <p:nvPr/>
        </p:nvSpPr>
        <p:spPr>
          <a:xfrm>
            <a:off x="536895" y="4043494"/>
            <a:ext cx="2558643" cy="1384995"/>
          </a:xfrm>
          <a:prstGeom prst="rect">
            <a:avLst/>
          </a:prstGeom>
          <a:noFill/>
        </p:spPr>
        <p:txBody>
          <a:bodyPr wrap="square" rtlCol="0">
            <a:spAutoFit/>
          </a:bodyPr>
          <a:lstStyle/>
          <a:p>
            <a:pPr algn="ctr"/>
            <a:r>
              <a:rPr lang="en-US" sz="2800" b="1" dirty="0"/>
              <a:t>Erie County’s First Almshouse</a:t>
            </a:r>
          </a:p>
        </p:txBody>
      </p:sp>
    </p:spTree>
    <p:extLst>
      <p:ext uri="{BB962C8B-B14F-4D97-AF65-F5344CB8AC3E}">
        <p14:creationId xmlns:p14="http://schemas.microsoft.com/office/powerpoint/2010/main" val="409290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03ADA9-30BD-4B12-B1C3-C54297D7BCB3}"/>
              </a:ext>
            </a:extLst>
          </p:cNvPr>
          <p:cNvSpPr>
            <a:spLocks noGrp="1"/>
          </p:cNvSpPr>
          <p:nvPr>
            <p:ph type="title"/>
          </p:nvPr>
        </p:nvSpPr>
        <p:spPr>
          <a:xfrm>
            <a:off x="210974" y="931178"/>
            <a:ext cx="2947482" cy="5120640"/>
          </a:xfrm>
        </p:spPr>
        <p:txBody>
          <a:bodyPr>
            <a:normAutofit fontScale="90000"/>
          </a:bodyPr>
          <a:lstStyle/>
          <a:p>
            <a:r>
              <a:rPr lang="en-US" b="1" dirty="0">
                <a:solidFill>
                  <a:schemeClr val="tx1"/>
                </a:solidFill>
              </a:rPr>
              <a:t>Directors of the Poor were elected in Erie County from 1840 to 1937</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They were responsible for managing the poor farm</a:t>
            </a:r>
          </a:p>
        </p:txBody>
      </p:sp>
      <p:sp>
        <p:nvSpPr>
          <p:cNvPr id="3" name="Content Placeholder 2">
            <a:extLst>
              <a:ext uri="{FF2B5EF4-FFF2-40B4-BE49-F238E27FC236}">
                <a16:creationId xmlns="" xmlns:a16="http://schemas.microsoft.com/office/drawing/2014/main" id="{6DA0767E-C219-41CF-A117-DF5C958167E6}"/>
              </a:ext>
            </a:extLst>
          </p:cNvPr>
          <p:cNvSpPr>
            <a:spLocks noGrp="1"/>
          </p:cNvSpPr>
          <p:nvPr>
            <p:ph sz="half" idx="1"/>
          </p:nvPr>
        </p:nvSpPr>
        <p:spPr/>
        <p:txBody>
          <a:bodyPr>
            <a:normAutofit/>
          </a:bodyPr>
          <a:lstStyle/>
          <a:p>
            <a:r>
              <a:rPr lang="en-US" sz="2200" b="1" dirty="0"/>
              <a:t>Beginning in 1840, 3 Directors of the Poor were elected  county-wide for 3 year terms</a:t>
            </a:r>
          </a:p>
          <a:p>
            <a:r>
              <a:rPr lang="en-US" sz="2200" b="1" dirty="0"/>
              <a:t>Directors had responsibility for </a:t>
            </a:r>
          </a:p>
          <a:p>
            <a:pPr lvl="1"/>
            <a:r>
              <a:rPr lang="en-US" sz="2200" b="1" dirty="0"/>
              <a:t>Administering the almshouse, a self sufficient farm</a:t>
            </a:r>
          </a:p>
          <a:p>
            <a:pPr lvl="1"/>
            <a:r>
              <a:rPr lang="en-US" sz="2200" b="1" dirty="0"/>
              <a:t>Appointing staff, including an attorney</a:t>
            </a:r>
          </a:p>
          <a:p>
            <a:pPr lvl="1"/>
            <a:r>
              <a:rPr lang="en-US" sz="2200" b="1" dirty="0"/>
              <a:t>Receiving and managing  poor-assistance dollars from the State</a:t>
            </a:r>
          </a:p>
        </p:txBody>
      </p:sp>
      <p:sp>
        <p:nvSpPr>
          <p:cNvPr id="4" name="Content Placeholder 3">
            <a:extLst>
              <a:ext uri="{FF2B5EF4-FFF2-40B4-BE49-F238E27FC236}">
                <a16:creationId xmlns="" xmlns:a16="http://schemas.microsoft.com/office/drawing/2014/main" id="{0F598F87-8BC3-4C55-9C70-FE7702CB105D}"/>
              </a:ext>
            </a:extLst>
          </p:cNvPr>
          <p:cNvSpPr>
            <a:spLocks noGrp="1"/>
          </p:cNvSpPr>
          <p:nvPr>
            <p:ph sz="half" idx="2"/>
          </p:nvPr>
        </p:nvSpPr>
        <p:spPr>
          <a:xfrm>
            <a:off x="7818120" y="868680"/>
            <a:ext cx="3474720" cy="3158036"/>
          </a:xfrm>
        </p:spPr>
        <p:txBody>
          <a:bodyPr>
            <a:normAutofit/>
          </a:bodyPr>
          <a:lstStyle/>
          <a:p>
            <a:r>
              <a:rPr lang="en-US" sz="2400" b="1" dirty="0"/>
              <a:t>First inmates  to come to the almshouse were referred to as paupers</a:t>
            </a:r>
          </a:p>
          <a:p>
            <a:r>
              <a:rPr lang="en-US" sz="2400" b="1" dirty="0"/>
              <a:t>They included </a:t>
            </a:r>
          </a:p>
          <a:p>
            <a:pPr lvl="1"/>
            <a:r>
              <a:rPr lang="en-US" sz="2200" b="1" dirty="0"/>
              <a:t>2 single men</a:t>
            </a:r>
          </a:p>
          <a:p>
            <a:pPr lvl="1"/>
            <a:r>
              <a:rPr lang="en-US" sz="2400" b="1" dirty="0"/>
              <a:t>1 blind woman</a:t>
            </a:r>
          </a:p>
          <a:p>
            <a:pPr lvl="1"/>
            <a:r>
              <a:rPr lang="en-US" sz="2400" b="1" dirty="0"/>
              <a:t>1 mother with 4 children</a:t>
            </a:r>
          </a:p>
        </p:txBody>
      </p:sp>
      <p:pic>
        <p:nvPicPr>
          <p:cNvPr id="6" name="Picture 5">
            <a:extLst>
              <a:ext uri="{FF2B5EF4-FFF2-40B4-BE49-F238E27FC236}">
                <a16:creationId xmlns="" xmlns:a16="http://schemas.microsoft.com/office/drawing/2014/main" id="{A95B4DA2-A55A-4501-A827-155929C6A4AB}"/>
              </a:ext>
            </a:extLst>
          </p:cNvPr>
          <p:cNvPicPr>
            <a:picLocks noChangeAspect="1"/>
          </p:cNvPicPr>
          <p:nvPr/>
        </p:nvPicPr>
        <p:blipFill rotWithShape="1">
          <a:blip r:embed="rId2"/>
          <a:srcRect r="-668" b="23798"/>
          <a:stretch/>
        </p:blipFill>
        <p:spPr>
          <a:xfrm>
            <a:off x="8261711" y="4223333"/>
            <a:ext cx="1888967" cy="2177467"/>
          </a:xfrm>
          <a:prstGeom prst="rect">
            <a:avLst/>
          </a:prstGeom>
        </p:spPr>
      </p:pic>
    </p:spTree>
    <p:extLst>
      <p:ext uri="{BB962C8B-B14F-4D97-AF65-F5344CB8AC3E}">
        <p14:creationId xmlns:p14="http://schemas.microsoft.com/office/powerpoint/2010/main" val="29967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 xmlns:a16="http://schemas.microsoft.com/office/drawing/2014/main" id="{99E5F5E7-CE9E-410C-87DF-55B0DEF3A73D}"/>
              </a:ext>
            </a:extLst>
          </p:cNvPr>
          <p:cNvGraphicFramePr>
            <a:graphicFrameLocks noGrp="1"/>
          </p:cNvGraphicFramePr>
          <p:nvPr>
            <p:extLst>
              <p:ext uri="{D42A27DB-BD31-4B8C-83A1-F6EECF244321}">
                <p14:modId xmlns:p14="http://schemas.microsoft.com/office/powerpoint/2010/main" val="3924286440"/>
              </p:ext>
            </p:extLst>
          </p:nvPr>
        </p:nvGraphicFramePr>
        <p:xfrm>
          <a:off x="402671" y="763602"/>
          <a:ext cx="3607264" cy="5620160"/>
        </p:xfrm>
        <a:graphic>
          <a:graphicData uri="http://schemas.openxmlformats.org/drawingml/2006/table">
            <a:tbl>
              <a:tblPr firstRow="1" bandRow="1">
                <a:tableStyleId>{5C22544A-7EE6-4342-B048-85BDC9FD1C3A}</a:tableStyleId>
              </a:tblPr>
              <a:tblGrid>
                <a:gridCol w="1218558">
                  <a:extLst>
                    <a:ext uri="{9D8B030D-6E8A-4147-A177-3AD203B41FA5}">
                      <a16:colId xmlns="" xmlns:a16="http://schemas.microsoft.com/office/drawing/2014/main" val="2492309885"/>
                    </a:ext>
                  </a:extLst>
                </a:gridCol>
                <a:gridCol w="1194353">
                  <a:extLst>
                    <a:ext uri="{9D8B030D-6E8A-4147-A177-3AD203B41FA5}">
                      <a16:colId xmlns="" xmlns:a16="http://schemas.microsoft.com/office/drawing/2014/main" val="577155948"/>
                    </a:ext>
                  </a:extLst>
                </a:gridCol>
                <a:gridCol w="1194353">
                  <a:extLst>
                    <a:ext uri="{9D8B030D-6E8A-4147-A177-3AD203B41FA5}">
                      <a16:colId xmlns="" xmlns:a16="http://schemas.microsoft.com/office/drawing/2014/main" val="3629037182"/>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232541379"/>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312829945"/>
                  </a:ext>
                </a:extLst>
              </a:tr>
              <a:tr h="511856">
                <a:tc>
                  <a:txBody>
                    <a:bodyPr/>
                    <a:lstStyle/>
                    <a:p>
                      <a:r>
                        <a:rPr lang="en-US" sz="1400" b="1" dirty="0"/>
                        <a:t>1840-41</a:t>
                      </a:r>
                    </a:p>
                  </a:txBody>
                  <a:tcPr/>
                </a:tc>
                <a:tc>
                  <a:txBody>
                    <a:bodyPr/>
                    <a:lstStyle/>
                    <a:p>
                      <a:r>
                        <a:rPr lang="en-US" sz="1400" b="1" dirty="0"/>
                        <a:t>James Benson</a:t>
                      </a:r>
                    </a:p>
                  </a:txBody>
                  <a:tcPr/>
                </a:tc>
                <a:tc>
                  <a:txBody>
                    <a:bodyPr/>
                    <a:lstStyle/>
                    <a:p>
                      <a:r>
                        <a:rPr lang="en-US" sz="1400" b="1" dirty="0"/>
                        <a:t>Waterford Twp.</a:t>
                      </a:r>
                    </a:p>
                  </a:txBody>
                  <a:tcPr/>
                </a:tc>
                <a:extLst>
                  <a:ext uri="{0D108BD9-81ED-4DB2-BD59-A6C34878D82A}">
                    <a16:rowId xmlns="" xmlns:a16="http://schemas.microsoft.com/office/drawing/2014/main" val="526186527"/>
                  </a:ext>
                </a:extLst>
              </a:tr>
              <a:tr h="483420">
                <a:tc>
                  <a:txBody>
                    <a:bodyPr/>
                    <a:lstStyle/>
                    <a:p>
                      <a:r>
                        <a:rPr lang="en-US" sz="1400" b="1" dirty="0"/>
                        <a:t>1840-1842</a:t>
                      </a:r>
                    </a:p>
                  </a:txBody>
                  <a:tcPr/>
                </a:tc>
                <a:tc>
                  <a:txBody>
                    <a:bodyPr/>
                    <a:lstStyle/>
                    <a:p>
                      <a:r>
                        <a:rPr lang="en-US" sz="1400" b="1" dirty="0"/>
                        <a:t>Thomas Miller</a:t>
                      </a:r>
                    </a:p>
                  </a:txBody>
                  <a:tcPr/>
                </a:tc>
                <a:tc>
                  <a:txBody>
                    <a:bodyPr/>
                    <a:lstStyle/>
                    <a:p>
                      <a:r>
                        <a:rPr lang="en-US" sz="1400" b="1" dirty="0"/>
                        <a:t>Springfield</a:t>
                      </a:r>
                    </a:p>
                  </a:txBody>
                  <a:tcPr/>
                </a:tc>
                <a:extLst>
                  <a:ext uri="{0D108BD9-81ED-4DB2-BD59-A6C34878D82A}">
                    <a16:rowId xmlns="" xmlns:a16="http://schemas.microsoft.com/office/drawing/2014/main" val="2082424947"/>
                  </a:ext>
                </a:extLst>
              </a:tr>
              <a:tr h="483420">
                <a:tc>
                  <a:txBody>
                    <a:bodyPr/>
                    <a:lstStyle/>
                    <a:p>
                      <a:r>
                        <a:rPr lang="en-US" sz="1400" b="1" dirty="0"/>
                        <a:t>1840-1843</a:t>
                      </a:r>
                    </a:p>
                  </a:txBody>
                  <a:tcPr/>
                </a:tc>
                <a:tc>
                  <a:txBody>
                    <a:bodyPr/>
                    <a:lstStyle/>
                    <a:p>
                      <a:r>
                        <a:rPr lang="en-US" sz="1400" b="1" dirty="0"/>
                        <a:t>George Walker</a:t>
                      </a:r>
                    </a:p>
                  </a:txBody>
                  <a:tcPr/>
                </a:tc>
                <a:tc>
                  <a:txBody>
                    <a:bodyPr/>
                    <a:lstStyle/>
                    <a:p>
                      <a:r>
                        <a:rPr lang="en-US" sz="1400" b="1" dirty="0"/>
                        <a:t>Harbor Creek</a:t>
                      </a:r>
                    </a:p>
                  </a:txBody>
                  <a:tcPr/>
                </a:tc>
                <a:extLst>
                  <a:ext uri="{0D108BD9-81ED-4DB2-BD59-A6C34878D82A}">
                    <a16:rowId xmlns="" xmlns:a16="http://schemas.microsoft.com/office/drawing/2014/main" val="3852687610"/>
                  </a:ext>
                </a:extLst>
              </a:tr>
              <a:tr h="483420">
                <a:tc>
                  <a:txBody>
                    <a:bodyPr/>
                    <a:lstStyle/>
                    <a:p>
                      <a:r>
                        <a:rPr lang="en-US" sz="1400" b="1" dirty="0"/>
                        <a:t>1841-1844</a:t>
                      </a:r>
                    </a:p>
                  </a:txBody>
                  <a:tcPr/>
                </a:tc>
                <a:tc>
                  <a:txBody>
                    <a:bodyPr/>
                    <a:lstStyle/>
                    <a:p>
                      <a:r>
                        <a:rPr lang="en-US" sz="1400" b="1" dirty="0"/>
                        <a:t>Conrad Brown</a:t>
                      </a:r>
                    </a:p>
                  </a:txBody>
                  <a:tcPr/>
                </a:tc>
                <a:tc>
                  <a:txBody>
                    <a:bodyPr/>
                    <a:lstStyle/>
                    <a:p>
                      <a:r>
                        <a:rPr lang="en-US" sz="1400" b="1" dirty="0"/>
                        <a:t>Mill Creek</a:t>
                      </a:r>
                    </a:p>
                  </a:txBody>
                  <a:tcPr/>
                </a:tc>
                <a:extLst>
                  <a:ext uri="{0D108BD9-81ED-4DB2-BD59-A6C34878D82A}">
                    <a16:rowId xmlns="" xmlns:a16="http://schemas.microsoft.com/office/drawing/2014/main" val="393529166"/>
                  </a:ext>
                </a:extLst>
              </a:tr>
              <a:tr h="417400">
                <a:tc>
                  <a:txBody>
                    <a:bodyPr/>
                    <a:lstStyle/>
                    <a:p>
                      <a:r>
                        <a:rPr lang="en-US" sz="1400" b="1" dirty="0"/>
                        <a:t>1842-1845</a:t>
                      </a:r>
                    </a:p>
                  </a:txBody>
                  <a:tcPr/>
                </a:tc>
                <a:tc>
                  <a:txBody>
                    <a:bodyPr/>
                    <a:lstStyle/>
                    <a:p>
                      <a:r>
                        <a:rPr lang="en-US" sz="1400" b="1" dirty="0"/>
                        <a:t>John Evans</a:t>
                      </a:r>
                    </a:p>
                  </a:txBody>
                  <a:tcPr/>
                </a:tc>
                <a:tc>
                  <a:txBody>
                    <a:bodyPr/>
                    <a:lstStyle/>
                    <a:p>
                      <a:r>
                        <a:rPr lang="en-US" sz="1400" b="1" dirty="0"/>
                        <a:t>Mill Creek</a:t>
                      </a:r>
                    </a:p>
                  </a:txBody>
                  <a:tcPr/>
                </a:tc>
                <a:extLst>
                  <a:ext uri="{0D108BD9-81ED-4DB2-BD59-A6C34878D82A}">
                    <a16:rowId xmlns="" xmlns:a16="http://schemas.microsoft.com/office/drawing/2014/main" val="3797454602"/>
                  </a:ext>
                </a:extLst>
              </a:tr>
              <a:tr h="483420">
                <a:tc>
                  <a:txBody>
                    <a:bodyPr/>
                    <a:lstStyle/>
                    <a:p>
                      <a:r>
                        <a:rPr lang="en-US" sz="1400" b="1" dirty="0"/>
                        <a:t>1843-1846</a:t>
                      </a:r>
                    </a:p>
                  </a:txBody>
                  <a:tcPr/>
                </a:tc>
                <a:tc>
                  <a:txBody>
                    <a:bodyPr/>
                    <a:lstStyle/>
                    <a:p>
                      <a:r>
                        <a:rPr lang="en-US" sz="1400" b="1" dirty="0"/>
                        <a:t>James Anderson</a:t>
                      </a:r>
                    </a:p>
                  </a:txBody>
                  <a:tcPr/>
                </a:tc>
                <a:tc>
                  <a:txBody>
                    <a:bodyPr/>
                    <a:lstStyle/>
                    <a:p>
                      <a:r>
                        <a:rPr lang="en-US" sz="1400" b="1" dirty="0"/>
                        <a:t>Waterford</a:t>
                      </a:r>
                    </a:p>
                  </a:txBody>
                  <a:tcPr/>
                </a:tc>
                <a:extLst>
                  <a:ext uri="{0D108BD9-81ED-4DB2-BD59-A6C34878D82A}">
                    <a16:rowId xmlns="" xmlns:a16="http://schemas.microsoft.com/office/drawing/2014/main" val="1292810838"/>
                  </a:ext>
                </a:extLst>
              </a:tr>
              <a:tr h="483420">
                <a:tc>
                  <a:txBody>
                    <a:bodyPr/>
                    <a:lstStyle/>
                    <a:p>
                      <a:r>
                        <a:rPr lang="en-US" sz="1400" b="1" dirty="0"/>
                        <a:t>1844-1847</a:t>
                      </a:r>
                    </a:p>
                  </a:txBody>
                  <a:tcPr/>
                </a:tc>
                <a:tc>
                  <a:txBody>
                    <a:bodyPr/>
                    <a:lstStyle/>
                    <a:p>
                      <a:r>
                        <a:rPr lang="en-US" sz="1400" b="1" dirty="0"/>
                        <a:t>David Kennedy</a:t>
                      </a:r>
                    </a:p>
                  </a:txBody>
                  <a:tcPr/>
                </a:tc>
                <a:tc>
                  <a:txBody>
                    <a:bodyPr/>
                    <a:lstStyle/>
                    <a:p>
                      <a:r>
                        <a:rPr lang="en-US" sz="1400" b="1" dirty="0"/>
                        <a:t>Erie</a:t>
                      </a:r>
                    </a:p>
                  </a:txBody>
                  <a:tcPr/>
                </a:tc>
                <a:extLst>
                  <a:ext uri="{0D108BD9-81ED-4DB2-BD59-A6C34878D82A}">
                    <a16:rowId xmlns="" xmlns:a16="http://schemas.microsoft.com/office/drawing/2014/main" val="3842619149"/>
                  </a:ext>
                </a:extLst>
              </a:tr>
              <a:tr h="483420">
                <a:tc>
                  <a:txBody>
                    <a:bodyPr/>
                    <a:lstStyle/>
                    <a:p>
                      <a:r>
                        <a:rPr lang="en-US" sz="1400" b="1" dirty="0"/>
                        <a:t>1845-1848</a:t>
                      </a:r>
                    </a:p>
                  </a:txBody>
                  <a:tcPr/>
                </a:tc>
                <a:tc>
                  <a:txBody>
                    <a:bodyPr/>
                    <a:lstStyle/>
                    <a:p>
                      <a:r>
                        <a:rPr lang="en-US" sz="1400" b="1" dirty="0"/>
                        <a:t>Curtis </a:t>
                      </a:r>
                      <a:r>
                        <a:rPr lang="en-US" sz="1400" b="1" dirty="0" err="1"/>
                        <a:t>Heidler</a:t>
                      </a:r>
                      <a:endParaRPr lang="en-US" sz="1400" b="1" dirty="0"/>
                    </a:p>
                  </a:txBody>
                  <a:tcPr/>
                </a:tc>
                <a:tc>
                  <a:txBody>
                    <a:bodyPr/>
                    <a:lstStyle/>
                    <a:p>
                      <a:r>
                        <a:rPr lang="en-US" sz="1400" b="1" dirty="0"/>
                        <a:t>Fairview</a:t>
                      </a:r>
                    </a:p>
                  </a:txBody>
                  <a:tcPr/>
                </a:tc>
                <a:extLst>
                  <a:ext uri="{0D108BD9-81ED-4DB2-BD59-A6C34878D82A}">
                    <a16:rowId xmlns="" xmlns:a16="http://schemas.microsoft.com/office/drawing/2014/main" val="1370717224"/>
                  </a:ext>
                </a:extLst>
              </a:tr>
              <a:tr h="417400">
                <a:tc>
                  <a:txBody>
                    <a:bodyPr/>
                    <a:lstStyle/>
                    <a:p>
                      <a:r>
                        <a:rPr lang="en-US" sz="1400" b="1" dirty="0"/>
                        <a:t>1846-1849</a:t>
                      </a:r>
                    </a:p>
                  </a:txBody>
                  <a:tcPr/>
                </a:tc>
                <a:tc>
                  <a:txBody>
                    <a:bodyPr/>
                    <a:lstStyle/>
                    <a:p>
                      <a:r>
                        <a:rPr lang="en-US" sz="1400" b="1" dirty="0"/>
                        <a:t>William Bracken</a:t>
                      </a:r>
                    </a:p>
                  </a:txBody>
                  <a:tcPr/>
                </a:tc>
                <a:tc>
                  <a:txBody>
                    <a:bodyPr/>
                    <a:lstStyle/>
                    <a:p>
                      <a:r>
                        <a:rPr lang="en-US" sz="1400" b="1" dirty="0" err="1"/>
                        <a:t>LeBoeuf</a:t>
                      </a:r>
                      <a:endParaRPr lang="en-US" sz="1400" b="1" dirty="0"/>
                    </a:p>
                  </a:txBody>
                  <a:tcPr/>
                </a:tc>
                <a:extLst>
                  <a:ext uri="{0D108BD9-81ED-4DB2-BD59-A6C34878D82A}">
                    <a16:rowId xmlns="" xmlns:a16="http://schemas.microsoft.com/office/drawing/2014/main" val="1526258838"/>
                  </a:ext>
                </a:extLst>
              </a:tr>
            </a:tbl>
          </a:graphicData>
        </a:graphic>
      </p:graphicFrame>
      <p:graphicFrame>
        <p:nvGraphicFramePr>
          <p:cNvPr id="6" name="Table 5">
            <a:extLst>
              <a:ext uri="{FF2B5EF4-FFF2-40B4-BE49-F238E27FC236}">
                <a16:creationId xmlns="" xmlns:a16="http://schemas.microsoft.com/office/drawing/2014/main" id="{944CF194-EDBD-41FE-8102-A4F51DB35886}"/>
              </a:ext>
            </a:extLst>
          </p:cNvPr>
          <p:cNvGraphicFramePr>
            <a:graphicFrameLocks noGrp="1"/>
          </p:cNvGraphicFramePr>
          <p:nvPr>
            <p:extLst>
              <p:ext uri="{D42A27DB-BD31-4B8C-83A1-F6EECF244321}">
                <p14:modId xmlns:p14="http://schemas.microsoft.com/office/powerpoint/2010/main" val="2066361669"/>
              </p:ext>
            </p:extLst>
          </p:nvPr>
        </p:nvGraphicFramePr>
        <p:xfrm>
          <a:off x="4422411" y="780584"/>
          <a:ext cx="3607264" cy="5686180"/>
        </p:xfrm>
        <a:graphic>
          <a:graphicData uri="http://schemas.openxmlformats.org/drawingml/2006/table">
            <a:tbl>
              <a:tblPr firstRow="1" bandRow="1">
                <a:tableStyleId>{5C22544A-7EE6-4342-B048-85BDC9FD1C3A}</a:tableStyleId>
              </a:tblPr>
              <a:tblGrid>
                <a:gridCol w="1218558">
                  <a:extLst>
                    <a:ext uri="{9D8B030D-6E8A-4147-A177-3AD203B41FA5}">
                      <a16:colId xmlns="" xmlns:a16="http://schemas.microsoft.com/office/drawing/2014/main" val="1861903732"/>
                    </a:ext>
                  </a:extLst>
                </a:gridCol>
                <a:gridCol w="1194353">
                  <a:extLst>
                    <a:ext uri="{9D8B030D-6E8A-4147-A177-3AD203B41FA5}">
                      <a16:colId xmlns="" xmlns:a16="http://schemas.microsoft.com/office/drawing/2014/main" val="480859690"/>
                    </a:ext>
                  </a:extLst>
                </a:gridCol>
                <a:gridCol w="1194353">
                  <a:extLst>
                    <a:ext uri="{9D8B030D-6E8A-4147-A177-3AD203B41FA5}">
                      <a16:colId xmlns="" xmlns:a16="http://schemas.microsoft.com/office/drawing/2014/main" val="2677698521"/>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374306852"/>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436490383"/>
                  </a:ext>
                </a:extLst>
              </a:tr>
              <a:tr h="511856">
                <a:tc>
                  <a:txBody>
                    <a:bodyPr/>
                    <a:lstStyle/>
                    <a:p>
                      <a:r>
                        <a:rPr lang="en-US" sz="1400" b="1" dirty="0"/>
                        <a:t>1847-1850</a:t>
                      </a:r>
                    </a:p>
                  </a:txBody>
                  <a:tcPr/>
                </a:tc>
                <a:tc>
                  <a:txBody>
                    <a:bodyPr/>
                    <a:lstStyle/>
                    <a:p>
                      <a:r>
                        <a:rPr lang="en-US" sz="1400" b="1" dirty="0"/>
                        <a:t>David </a:t>
                      </a:r>
                      <a:r>
                        <a:rPr lang="en-US" sz="1400" b="1" dirty="0" err="1"/>
                        <a:t>Sterrett</a:t>
                      </a:r>
                      <a:endParaRPr lang="en-US" sz="1400" b="1" dirty="0"/>
                    </a:p>
                  </a:txBody>
                  <a:tcPr/>
                </a:tc>
                <a:tc>
                  <a:txBody>
                    <a:bodyPr/>
                    <a:lstStyle/>
                    <a:p>
                      <a:r>
                        <a:rPr lang="en-US" sz="1400" b="1" dirty="0"/>
                        <a:t>McKean</a:t>
                      </a:r>
                    </a:p>
                  </a:txBody>
                  <a:tcPr/>
                </a:tc>
                <a:extLst>
                  <a:ext uri="{0D108BD9-81ED-4DB2-BD59-A6C34878D82A}">
                    <a16:rowId xmlns="" xmlns:a16="http://schemas.microsoft.com/office/drawing/2014/main" val="3623639522"/>
                  </a:ext>
                </a:extLst>
              </a:tr>
              <a:tr h="483420">
                <a:tc>
                  <a:txBody>
                    <a:bodyPr/>
                    <a:lstStyle/>
                    <a:p>
                      <a:r>
                        <a:rPr lang="en-US" sz="1400" b="1" dirty="0"/>
                        <a:t>1848-1851</a:t>
                      </a:r>
                    </a:p>
                  </a:txBody>
                  <a:tcPr/>
                </a:tc>
                <a:tc>
                  <a:txBody>
                    <a:bodyPr/>
                    <a:lstStyle/>
                    <a:p>
                      <a:r>
                        <a:rPr lang="en-US" sz="1400" b="1" dirty="0"/>
                        <a:t>David Kennedy</a:t>
                      </a:r>
                    </a:p>
                  </a:txBody>
                  <a:tcPr/>
                </a:tc>
                <a:tc>
                  <a:txBody>
                    <a:bodyPr/>
                    <a:lstStyle/>
                    <a:p>
                      <a:r>
                        <a:rPr lang="en-US" sz="1400" b="1" dirty="0"/>
                        <a:t>Erie</a:t>
                      </a:r>
                    </a:p>
                  </a:txBody>
                  <a:tcPr/>
                </a:tc>
                <a:extLst>
                  <a:ext uri="{0D108BD9-81ED-4DB2-BD59-A6C34878D82A}">
                    <a16:rowId xmlns="" xmlns:a16="http://schemas.microsoft.com/office/drawing/2014/main" val="2095482595"/>
                  </a:ext>
                </a:extLst>
              </a:tr>
              <a:tr h="483420">
                <a:tc>
                  <a:txBody>
                    <a:bodyPr/>
                    <a:lstStyle/>
                    <a:p>
                      <a:r>
                        <a:rPr lang="en-US" sz="1400" b="1" dirty="0"/>
                        <a:t>1849-1852</a:t>
                      </a:r>
                    </a:p>
                  </a:txBody>
                  <a:tcPr/>
                </a:tc>
                <a:tc>
                  <a:txBody>
                    <a:bodyPr/>
                    <a:lstStyle/>
                    <a:p>
                      <a:r>
                        <a:rPr lang="en-US" sz="1400" b="1" dirty="0"/>
                        <a:t>George Fritts</a:t>
                      </a:r>
                    </a:p>
                  </a:txBody>
                  <a:tcPr/>
                </a:tc>
                <a:tc>
                  <a:txBody>
                    <a:bodyPr/>
                    <a:lstStyle/>
                    <a:p>
                      <a:r>
                        <a:rPr lang="en-US" sz="1400" b="1" dirty="0"/>
                        <a:t>Waterford</a:t>
                      </a:r>
                    </a:p>
                    <a:p>
                      <a:r>
                        <a:rPr lang="en-US" sz="1400" b="1" dirty="0"/>
                        <a:t>Twp.</a:t>
                      </a:r>
                    </a:p>
                  </a:txBody>
                  <a:tcPr/>
                </a:tc>
                <a:extLst>
                  <a:ext uri="{0D108BD9-81ED-4DB2-BD59-A6C34878D82A}">
                    <a16:rowId xmlns="" xmlns:a16="http://schemas.microsoft.com/office/drawing/2014/main" val="3902009122"/>
                  </a:ext>
                </a:extLst>
              </a:tr>
              <a:tr h="483420">
                <a:tc>
                  <a:txBody>
                    <a:bodyPr/>
                    <a:lstStyle/>
                    <a:p>
                      <a:r>
                        <a:rPr lang="en-US" sz="1400" b="1" dirty="0"/>
                        <a:t>1850-1853</a:t>
                      </a:r>
                    </a:p>
                  </a:txBody>
                  <a:tcPr/>
                </a:tc>
                <a:tc>
                  <a:txBody>
                    <a:bodyPr/>
                    <a:lstStyle/>
                    <a:p>
                      <a:r>
                        <a:rPr lang="en-US" sz="1400" b="1" dirty="0"/>
                        <a:t>Melville Kelso</a:t>
                      </a:r>
                    </a:p>
                  </a:txBody>
                  <a:tcPr/>
                </a:tc>
                <a:tc>
                  <a:txBody>
                    <a:bodyPr/>
                    <a:lstStyle/>
                    <a:p>
                      <a:r>
                        <a:rPr lang="en-US" sz="1400" b="1" dirty="0"/>
                        <a:t>Fairview</a:t>
                      </a:r>
                    </a:p>
                  </a:txBody>
                  <a:tcPr/>
                </a:tc>
                <a:extLst>
                  <a:ext uri="{0D108BD9-81ED-4DB2-BD59-A6C34878D82A}">
                    <a16:rowId xmlns="" xmlns:a16="http://schemas.microsoft.com/office/drawing/2014/main" val="1899837832"/>
                  </a:ext>
                </a:extLst>
              </a:tr>
              <a:tr h="417400">
                <a:tc>
                  <a:txBody>
                    <a:bodyPr/>
                    <a:lstStyle/>
                    <a:p>
                      <a:r>
                        <a:rPr lang="en-US" sz="1400" b="1" dirty="0"/>
                        <a:t>1851-1854</a:t>
                      </a:r>
                    </a:p>
                  </a:txBody>
                  <a:tcPr/>
                </a:tc>
                <a:tc>
                  <a:txBody>
                    <a:bodyPr/>
                    <a:lstStyle/>
                    <a:p>
                      <a:r>
                        <a:rPr lang="en-US" sz="1400" b="1" dirty="0"/>
                        <a:t>William McNair</a:t>
                      </a:r>
                    </a:p>
                  </a:txBody>
                  <a:tcPr/>
                </a:tc>
                <a:tc>
                  <a:txBody>
                    <a:bodyPr/>
                    <a:lstStyle/>
                    <a:p>
                      <a:r>
                        <a:rPr lang="en-US" sz="1400" b="1" dirty="0"/>
                        <a:t>Mill Creek</a:t>
                      </a:r>
                    </a:p>
                  </a:txBody>
                  <a:tcPr/>
                </a:tc>
                <a:extLst>
                  <a:ext uri="{0D108BD9-81ED-4DB2-BD59-A6C34878D82A}">
                    <a16:rowId xmlns="" xmlns:a16="http://schemas.microsoft.com/office/drawing/2014/main" val="1467012986"/>
                  </a:ext>
                </a:extLst>
              </a:tr>
              <a:tr h="483420">
                <a:tc>
                  <a:txBody>
                    <a:bodyPr/>
                    <a:lstStyle/>
                    <a:p>
                      <a:r>
                        <a:rPr lang="en-US" sz="1400" b="1" dirty="0"/>
                        <a:t>1852-1955</a:t>
                      </a:r>
                    </a:p>
                  </a:txBody>
                  <a:tcPr/>
                </a:tc>
                <a:tc>
                  <a:txBody>
                    <a:bodyPr/>
                    <a:lstStyle/>
                    <a:p>
                      <a:r>
                        <a:rPr lang="en-US" sz="1400" b="1" dirty="0"/>
                        <a:t>John </a:t>
                      </a:r>
                      <a:r>
                        <a:rPr lang="en-US" sz="1400" b="1" dirty="0" err="1"/>
                        <a:t>Parmeter</a:t>
                      </a:r>
                      <a:endParaRPr lang="en-US" sz="1400" b="1" dirty="0"/>
                    </a:p>
                  </a:txBody>
                  <a:tcPr/>
                </a:tc>
                <a:tc>
                  <a:txBody>
                    <a:bodyPr/>
                    <a:lstStyle/>
                    <a:p>
                      <a:r>
                        <a:rPr lang="en-US" sz="1400" b="1" dirty="0"/>
                        <a:t>McKean</a:t>
                      </a:r>
                    </a:p>
                  </a:txBody>
                  <a:tcPr/>
                </a:tc>
                <a:extLst>
                  <a:ext uri="{0D108BD9-81ED-4DB2-BD59-A6C34878D82A}">
                    <a16:rowId xmlns="" xmlns:a16="http://schemas.microsoft.com/office/drawing/2014/main" val="557497242"/>
                  </a:ext>
                </a:extLst>
              </a:tr>
              <a:tr h="483420">
                <a:tc>
                  <a:txBody>
                    <a:bodyPr/>
                    <a:lstStyle/>
                    <a:p>
                      <a:r>
                        <a:rPr lang="en-US" sz="1400" b="1" dirty="0"/>
                        <a:t>1853-1856</a:t>
                      </a:r>
                    </a:p>
                  </a:txBody>
                  <a:tcPr/>
                </a:tc>
                <a:tc>
                  <a:txBody>
                    <a:bodyPr/>
                    <a:lstStyle/>
                    <a:p>
                      <a:r>
                        <a:rPr lang="en-US" sz="1400" b="1" dirty="0"/>
                        <a:t>John Hay</a:t>
                      </a:r>
                    </a:p>
                  </a:txBody>
                  <a:tcPr/>
                </a:tc>
                <a:tc>
                  <a:txBody>
                    <a:bodyPr/>
                    <a:lstStyle/>
                    <a:p>
                      <a:r>
                        <a:rPr lang="en-US" sz="1400" b="1" dirty="0"/>
                        <a:t>Girard</a:t>
                      </a:r>
                    </a:p>
                  </a:txBody>
                  <a:tcPr/>
                </a:tc>
                <a:extLst>
                  <a:ext uri="{0D108BD9-81ED-4DB2-BD59-A6C34878D82A}">
                    <a16:rowId xmlns="" xmlns:a16="http://schemas.microsoft.com/office/drawing/2014/main" val="3328041263"/>
                  </a:ext>
                </a:extLst>
              </a:tr>
              <a:tr h="483420">
                <a:tc>
                  <a:txBody>
                    <a:bodyPr/>
                    <a:lstStyle/>
                    <a:p>
                      <a:r>
                        <a:rPr lang="en-US" sz="1400" b="1" dirty="0"/>
                        <a:t>1854-1857</a:t>
                      </a:r>
                    </a:p>
                  </a:txBody>
                  <a:tcPr/>
                </a:tc>
                <a:tc>
                  <a:txBody>
                    <a:bodyPr/>
                    <a:lstStyle/>
                    <a:p>
                      <a:r>
                        <a:rPr lang="en-US" sz="1400" b="1" dirty="0"/>
                        <a:t>George Brecht</a:t>
                      </a:r>
                    </a:p>
                  </a:txBody>
                  <a:tcPr/>
                </a:tc>
                <a:tc>
                  <a:txBody>
                    <a:bodyPr/>
                    <a:lstStyle/>
                    <a:p>
                      <a:r>
                        <a:rPr lang="en-US" sz="1400" b="1" dirty="0"/>
                        <a:t>Mill Creek</a:t>
                      </a:r>
                    </a:p>
                  </a:txBody>
                  <a:tcPr/>
                </a:tc>
                <a:extLst>
                  <a:ext uri="{0D108BD9-81ED-4DB2-BD59-A6C34878D82A}">
                    <a16:rowId xmlns="" xmlns:a16="http://schemas.microsoft.com/office/drawing/2014/main" val="724006132"/>
                  </a:ext>
                </a:extLst>
              </a:tr>
              <a:tr h="417400">
                <a:tc>
                  <a:txBody>
                    <a:bodyPr/>
                    <a:lstStyle/>
                    <a:p>
                      <a:r>
                        <a:rPr lang="en-US" sz="1400" b="1" dirty="0"/>
                        <a:t>1855-1858</a:t>
                      </a:r>
                    </a:p>
                  </a:txBody>
                  <a:tcPr/>
                </a:tc>
                <a:tc>
                  <a:txBody>
                    <a:bodyPr/>
                    <a:lstStyle/>
                    <a:p>
                      <a:r>
                        <a:rPr lang="en-US" sz="1400" b="1" dirty="0"/>
                        <a:t>Samuel Keefer</a:t>
                      </a:r>
                    </a:p>
                  </a:txBody>
                  <a:tcPr/>
                </a:tc>
                <a:tc>
                  <a:txBody>
                    <a:bodyPr/>
                    <a:lstStyle/>
                    <a:p>
                      <a:r>
                        <a:rPr lang="en-US" sz="1400" b="1" dirty="0"/>
                        <a:t>Erie</a:t>
                      </a:r>
                    </a:p>
                  </a:txBody>
                  <a:tcPr/>
                </a:tc>
                <a:extLst>
                  <a:ext uri="{0D108BD9-81ED-4DB2-BD59-A6C34878D82A}">
                    <a16:rowId xmlns="" xmlns:a16="http://schemas.microsoft.com/office/drawing/2014/main" val="2355303769"/>
                  </a:ext>
                </a:extLst>
              </a:tr>
            </a:tbl>
          </a:graphicData>
        </a:graphic>
      </p:graphicFrame>
      <p:graphicFrame>
        <p:nvGraphicFramePr>
          <p:cNvPr id="7" name="Table 6">
            <a:extLst>
              <a:ext uri="{FF2B5EF4-FFF2-40B4-BE49-F238E27FC236}">
                <a16:creationId xmlns="" xmlns:a16="http://schemas.microsoft.com/office/drawing/2014/main" id="{567547BE-6228-4990-9F67-19CAFDB76092}"/>
              </a:ext>
            </a:extLst>
          </p:cNvPr>
          <p:cNvGraphicFramePr>
            <a:graphicFrameLocks noGrp="1"/>
          </p:cNvGraphicFramePr>
          <p:nvPr>
            <p:extLst>
              <p:ext uri="{D42A27DB-BD31-4B8C-83A1-F6EECF244321}">
                <p14:modId xmlns:p14="http://schemas.microsoft.com/office/powerpoint/2010/main" val="2697627657"/>
              </p:ext>
            </p:extLst>
          </p:nvPr>
        </p:nvGraphicFramePr>
        <p:xfrm>
          <a:off x="8298125" y="772195"/>
          <a:ext cx="3607264" cy="5686180"/>
        </p:xfrm>
        <a:graphic>
          <a:graphicData uri="http://schemas.openxmlformats.org/drawingml/2006/table">
            <a:tbl>
              <a:tblPr firstRow="1" bandRow="1">
                <a:tableStyleId>{5C22544A-7EE6-4342-B048-85BDC9FD1C3A}</a:tableStyleId>
              </a:tblPr>
              <a:tblGrid>
                <a:gridCol w="1218558">
                  <a:extLst>
                    <a:ext uri="{9D8B030D-6E8A-4147-A177-3AD203B41FA5}">
                      <a16:colId xmlns="" xmlns:a16="http://schemas.microsoft.com/office/drawing/2014/main" val="1861903732"/>
                    </a:ext>
                  </a:extLst>
                </a:gridCol>
                <a:gridCol w="1194353">
                  <a:extLst>
                    <a:ext uri="{9D8B030D-6E8A-4147-A177-3AD203B41FA5}">
                      <a16:colId xmlns="" xmlns:a16="http://schemas.microsoft.com/office/drawing/2014/main" val="480859690"/>
                    </a:ext>
                  </a:extLst>
                </a:gridCol>
                <a:gridCol w="1194353">
                  <a:extLst>
                    <a:ext uri="{9D8B030D-6E8A-4147-A177-3AD203B41FA5}">
                      <a16:colId xmlns="" xmlns:a16="http://schemas.microsoft.com/office/drawing/2014/main" val="2677698521"/>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374306852"/>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436490383"/>
                  </a:ext>
                </a:extLst>
              </a:tr>
              <a:tr h="511856">
                <a:tc>
                  <a:txBody>
                    <a:bodyPr/>
                    <a:lstStyle/>
                    <a:p>
                      <a:r>
                        <a:rPr lang="en-US" sz="1400" b="1" dirty="0"/>
                        <a:t>1856-1859</a:t>
                      </a:r>
                    </a:p>
                  </a:txBody>
                  <a:tcPr/>
                </a:tc>
                <a:tc>
                  <a:txBody>
                    <a:bodyPr/>
                    <a:lstStyle/>
                    <a:p>
                      <a:r>
                        <a:rPr lang="en-US" sz="1400" b="1" dirty="0"/>
                        <a:t>John Spaulding</a:t>
                      </a:r>
                    </a:p>
                  </a:txBody>
                  <a:tcPr/>
                </a:tc>
                <a:tc>
                  <a:txBody>
                    <a:bodyPr/>
                    <a:lstStyle/>
                    <a:p>
                      <a:r>
                        <a:rPr lang="en-US" sz="1400" b="1" dirty="0"/>
                        <a:t>Springfield</a:t>
                      </a:r>
                    </a:p>
                  </a:txBody>
                  <a:tcPr/>
                </a:tc>
                <a:extLst>
                  <a:ext uri="{0D108BD9-81ED-4DB2-BD59-A6C34878D82A}">
                    <a16:rowId xmlns="" xmlns:a16="http://schemas.microsoft.com/office/drawing/2014/main" val="3623639522"/>
                  </a:ext>
                </a:extLst>
              </a:tr>
              <a:tr h="483420">
                <a:tc>
                  <a:txBody>
                    <a:bodyPr/>
                    <a:lstStyle/>
                    <a:p>
                      <a:r>
                        <a:rPr lang="en-US" sz="1400" b="1" dirty="0"/>
                        <a:t>1856-1857</a:t>
                      </a:r>
                    </a:p>
                  </a:txBody>
                  <a:tcPr/>
                </a:tc>
                <a:tc>
                  <a:txBody>
                    <a:bodyPr/>
                    <a:lstStyle/>
                    <a:p>
                      <a:r>
                        <a:rPr lang="en-US" sz="1400" b="1" dirty="0"/>
                        <a:t>John Hay</a:t>
                      </a:r>
                    </a:p>
                  </a:txBody>
                  <a:tcPr/>
                </a:tc>
                <a:tc>
                  <a:txBody>
                    <a:bodyPr/>
                    <a:lstStyle/>
                    <a:p>
                      <a:r>
                        <a:rPr lang="en-US" sz="1400" b="1" dirty="0"/>
                        <a:t>Girard</a:t>
                      </a:r>
                    </a:p>
                  </a:txBody>
                  <a:tcPr/>
                </a:tc>
                <a:extLst>
                  <a:ext uri="{0D108BD9-81ED-4DB2-BD59-A6C34878D82A}">
                    <a16:rowId xmlns="" xmlns:a16="http://schemas.microsoft.com/office/drawing/2014/main" val="2095482595"/>
                  </a:ext>
                </a:extLst>
              </a:tr>
              <a:tr h="483420">
                <a:tc>
                  <a:txBody>
                    <a:bodyPr/>
                    <a:lstStyle/>
                    <a:p>
                      <a:r>
                        <a:rPr lang="en-US" sz="1400" b="1" dirty="0"/>
                        <a:t>1857-1860</a:t>
                      </a:r>
                    </a:p>
                  </a:txBody>
                  <a:tcPr/>
                </a:tc>
                <a:tc>
                  <a:txBody>
                    <a:bodyPr/>
                    <a:lstStyle/>
                    <a:p>
                      <a:r>
                        <a:rPr lang="en-US" sz="1400" b="1" dirty="0"/>
                        <a:t>Alexander Nicholson</a:t>
                      </a:r>
                    </a:p>
                  </a:txBody>
                  <a:tcPr/>
                </a:tc>
                <a:tc>
                  <a:txBody>
                    <a:bodyPr/>
                    <a:lstStyle/>
                    <a:p>
                      <a:r>
                        <a:rPr lang="en-US" sz="1400" b="1" dirty="0"/>
                        <a:t>Fairview</a:t>
                      </a:r>
                    </a:p>
                  </a:txBody>
                  <a:tcPr/>
                </a:tc>
                <a:extLst>
                  <a:ext uri="{0D108BD9-81ED-4DB2-BD59-A6C34878D82A}">
                    <a16:rowId xmlns="" xmlns:a16="http://schemas.microsoft.com/office/drawing/2014/main" val="3902009122"/>
                  </a:ext>
                </a:extLst>
              </a:tr>
              <a:tr h="483420">
                <a:tc>
                  <a:txBody>
                    <a:bodyPr/>
                    <a:lstStyle/>
                    <a:p>
                      <a:r>
                        <a:rPr lang="en-US" sz="1400" b="1" dirty="0"/>
                        <a:t>1857-1859</a:t>
                      </a:r>
                    </a:p>
                  </a:txBody>
                  <a:tcPr/>
                </a:tc>
                <a:tc>
                  <a:txBody>
                    <a:bodyPr/>
                    <a:lstStyle/>
                    <a:p>
                      <a:r>
                        <a:rPr lang="en-US" sz="1400" b="1" dirty="0"/>
                        <a:t>William Bracken</a:t>
                      </a:r>
                    </a:p>
                  </a:txBody>
                  <a:tcPr/>
                </a:tc>
                <a:tc>
                  <a:txBody>
                    <a:bodyPr/>
                    <a:lstStyle/>
                    <a:p>
                      <a:r>
                        <a:rPr lang="en-US" sz="1400" b="1" dirty="0" err="1"/>
                        <a:t>LeBoeuf</a:t>
                      </a:r>
                      <a:endParaRPr lang="en-US" sz="1400" b="1" dirty="0"/>
                    </a:p>
                  </a:txBody>
                  <a:tcPr/>
                </a:tc>
                <a:extLst>
                  <a:ext uri="{0D108BD9-81ED-4DB2-BD59-A6C34878D82A}">
                    <a16:rowId xmlns="" xmlns:a16="http://schemas.microsoft.com/office/drawing/2014/main" val="1899837832"/>
                  </a:ext>
                </a:extLst>
              </a:tr>
              <a:tr h="417400">
                <a:tc>
                  <a:txBody>
                    <a:bodyPr/>
                    <a:lstStyle/>
                    <a:p>
                      <a:r>
                        <a:rPr lang="en-US" sz="1400" b="1" dirty="0"/>
                        <a:t>1858-1861</a:t>
                      </a:r>
                    </a:p>
                  </a:txBody>
                  <a:tcPr/>
                </a:tc>
                <a:tc>
                  <a:txBody>
                    <a:bodyPr/>
                    <a:lstStyle/>
                    <a:p>
                      <a:r>
                        <a:rPr lang="en-US" sz="1400" b="1" dirty="0"/>
                        <a:t>Thomas Stewart</a:t>
                      </a:r>
                    </a:p>
                  </a:txBody>
                  <a:tcPr/>
                </a:tc>
                <a:tc>
                  <a:txBody>
                    <a:bodyPr/>
                    <a:lstStyle/>
                    <a:p>
                      <a:r>
                        <a:rPr lang="en-US" sz="1400" b="1" dirty="0"/>
                        <a:t>Erie</a:t>
                      </a:r>
                    </a:p>
                  </a:txBody>
                  <a:tcPr/>
                </a:tc>
                <a:extLst>
                  <a:ext uri="{0D108BD9-81ED-4DB2-BD59-A6C34878D82A}">
                    <a16:rowId xmlns="" xmlns:a16="http://schemas.microsoft.com/office/drawing/2014/main" val="1467012986"/>
                  </a:ext>
                </a:extLst>
              </a:tr>
              <a:tr h="483420">
                <a:tc>
                  <a:txBody>
                    <a:bodyPr/>
                    <a:lstStyle/>
                    <a:p>
                      <a:r>
                        <a:rPr lang="en-US" sz="1400" b="1" dirty="0"/>
                        <a:t>1859-1862</a:t>
                      </a:r>
                    </a:p>
                  </a:txBody>
                  <a:tcPr/>
                </a:tc>
                <a:tc>
                  <a:txBody>
                    <a:bodyPr/>
                    <a:lstStyle/>
                    <a:p>
                      <a:r>
                        <a:rPr lang="en-US" sz="1400" b="1" dirty="0"/>
                        <a:t>William Bracken</a:t>
                      </a:r>
                    </a:p>
                  </a:txBody>
                  <a:tcPr/>
                </a:tc>
                <a:tc>
                  <a:txBody>
                    <a:bodyPr/>
                    <a:lstStyle/>
                    <a:p>
                      <a:r>
                        <a:rPr lang="en-US" sz="1400" b="1" dirty="0" err="1"/>
                        <a:t>LeBoeuf</a:t>
                      </a:r>
                      <a:endParaRPr lang="en-US" sz="1400" b="1" dirty="0"/>
                    </a:p>
                  </a:txBody>
                  <a:tcPr/>
                </a:tc>
                <a:extLst>
                  <a:ext uri="{0D108BD9-81ED-4DB2-BD59-A6C34878D82A}">
                    <a16:rowId xmlns="" xmlns:a16="http://schemas.microsoft.com/office/drawing/2014/main" val="557497242"/>
                  </a:ext>
                </a:extLst>
              </a:tr>
              <a:tr h="483420">
                <a:tc>
                  <a:txBody>
                    <a:bodyPr/>
                    <a:lstStyle/>
                    <a:p>
                      <a:r>
                        <a:rPr lang="en-US" sz="1400" b="1" dirty="0"/>
                        <a:t>1862-1865</a:t>
                      </a:r>
                    </a:p>
                  </a:txBody>
                  <a:tcPr/>
                </a:tc>
                <a:tc>
                  <a:txBody>
                    <a:bodyPr/>
                    <a:lstStyle/>
                    <a:p>
                      <a:r>
                        <a:rPr lang="en-US" sz="1400" b="1" dirty="0"/>
                        <a:t>Archibald Duncan</a:t>
                      </a:r>
                    </a:p>
                  </a:txBody>
                  <a:tcPr/>
                </a:tc>
                <a:tc>
                  <a:txBody>
                    <a:bodyPr/>
                    <a:lstStyle/>
                    <a:p>
                      <a:r>
                        <a:rPr lang="en-US" sz="1400" b="1" dirty="0"/>
                        <a:t>North East</a:t>
                      </a:r>
                    </a:p>
                  </a:txBody>
                  <a:tcPr/>
                </a:tc>
                <a:extLst>
                  <a:ext uri="{0D108BD9-81ED-4DB2-BD59-A6C34878D82A}">
                    <a16:rowId xmlns="" xmlns:a16="http://schemas.microsoft.com/office/drawing/2014/main" val="3328041263"/>
                  </a:ext>
                </a:extLst>
              </a:tr>
              <a:tr h="483420">
                <a:tc>
                  <a:txBody>
                    <a:bodyPr/>
                    <a:lstStyle/>
                    <a:p>
                      <a:r>
                        <a:rPr lang="en-US" sz="1400" b="1" dirty="0"/>
                        <a:t>1863-1866</a:t>
                      </a:r>
                    </a:p>
                  </a:txBody>
                  <a:tcPr/>
                </a:tc>
                <a:tc>
                  <a:txBody>
                    <a:bodyPr/>
                    <a:lstStyle/>
                    <a:p>
                      <a:r>
                        <a:rPr lang="en-US" sz="1400" b="1" dirty="0"/>
                        <a:t>Thomas Willis</a:t>
                      </a:r>
                    </a:p>
                  </a:txBody>
                  <a:tcPr/>
                </a:tc>
                <a:tc>
                  <a:txBody>
                    <a:bodyPr/>
                    <a:lstStyle/>
                    <a:p>
                      <a:r>
                        <a:rPr lang="en-US" sz="1400" b="1" dirty="0"/>
                        <a:t>Mill Creek</a:t>
                      </a:r>
                    </a:p>
                  </a:txBody>
                  <a:tcPr/>
                </a:tc>
                <a:extLst>
                  <a:ext uri="{0D108BD9-81ED-4DB2-BD59-A6C34878D82A}">
                    <a16:rowId xmlns="" xmlns:a16="http://schemas.microsoft.com/office/drawing/2014/main" val="724006132"/>
                  </a:ext>
                </a:extLst>
              </a:tr>
              <a:tr h="417400">
                <a:tc>
                  <a:txBody>
                    <a:bodyPr/>
                    <a:lstStyle/>
                    <a:p>
                      <a:r>
                        <a:rPr lang="en-US" sz="1400" b="1" dirty="0"/>
                        <a:t>1863-1867</a:t>
                      </a:r>
                    </a:p>
                  </a:txBody>
                  <a:tcPr/>
                </a:tc>
                <a:tc>
                  <a:txBody>
                    <a:bodyPr/>
                    <a:lstStyle/>
                    <a:p>
                      <a:r>
                        <a:rPr lang="en-US" sz="1400" b="1" dirty="0"/>
                        <a:t>Thomas Stewart</a:t>
                      </a:r>
                    </a:p>
                  </a:txBody>
                  <a:tcPr/>
                </a:tc>
                <a:tc>
                  <a:txBody>
                    <a:bodyPr/>
                    <a:lstStyle/>
                    <a:p>
                      <a:r>
                        <a:rPr lang="en-US" sz="1400" b="1" dirty="0"/>
                        <a:t>Erie</a:t>
                      </a:r>
                    </a:p>
                  </a:txBody>
                  <a:tcPr/>
                </a:tc>
                <a:extLst>
                  <a:ext uri="{0D108BD9-81ED-4DB2-BD59-A6C34878D82A}">
                    <a16:rowId xmlns="" xmlns:a16="http://schemas.microsoft.com/office/drawing/2014/main" val="2355303769"/>
                  </a:ext>
                </a:extLst>
              </a:tr>
            </a:tbl>
          </a:graphicData>
        </a:graphic>
      </p:graphicFrame>
    </p:spTree>
    <p:extLst>
      <p:ext uri="{BB962C8B-B14F-4D97-AF65-F5344CB8AC3E}">
        <p14:creationId xmlns:p14="http://schemas.microsoft.com/office/powerpoint/2010/main" val="824476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E5737FC-6ECE-430A-9EA1-C1AD245B80FA}"/>
              </a:ext>
            </a:extLst>
          </p:cNvPr>
          <p:cNvGraphicFramePr>
            <a:graphicFrameLocks noGrp="1"/>
          </p:cNvGraphicFramePr>
          <p:nvPr>
            <p:extLst>
              <p:ext uri="{D42A27DB-BD31-4B8C-83A1-F6EECF244321}">
                <p14:modId xmlns:p14="http://schemas.microsoft.com/office/powerpoint/2010/main" val="953103060"/>
              </p:ext>
            </p:extLst>
          </p:nvPr>
        </p:nvGraphicFramePr>
        <p:xfrm>
          <a:off x="587229" y="585910"/>
          <a:ext cx="3591900" cy="5585420"/>
        </p:xfrm>
        <a:graphic>
          <a:graphicData uri="http://schemas.openxmlformats.org/drawingml/2006/table">
            <a:tbl>
              <a:tblPr firstRow="1" bandRow="1">
                <a:tableStyleId>{5C22544A-7EE6-4342-B048-85BDC9FD1C3A}</a:tableStyleId>
              </a:tblPr>
              <a:tblGrid>
                <a:gridCol w="1203194">
                  <a:extLst>
                    <a:ext uri="{9D8B030D-6E8A-4147-A177-3AD203B41FA5}">
                      <a16:colId xmlns="" xmlns:a16="http://schemas.microsoft.com/office/drawing/2014/main" val="1861903732"/>
                    </a:ext>
                  </a:extLst>
                </a:gridCol>
                <a:gridCol w="1194353">
                  <a:extLst>
                    <a:ext uri="{9D8B030D-6E8A-4147-A177-3AD203B41FA5}">
                      <a16:colId xmlns="" xmlns:a16="http://schemas.microsoft.com/office/drawing/2014/main" val="480859690"/>
                    </a:ext>
                  </a:extLst>
                </a:gridCol>
                <a:gridCol w="1194353">
                  <a:extLst>
                    <a:ext uri="{9D8B030D-6E8A-4147-A177-3AD203B41FA5}">
                      <a16:colId xmlns="" xmlns:a16="http://schemas.microsoft.com/office/drawing/2014/main" val="2677698521"/>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374306852"/>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436490383"/>
                  </a:ext>
                </a:extLst>
              </a:tr>
              <a:tr h="511856">
                <a:tc>
                  <a:txBody>
                    <a:bodyPr/>
                    <a:lstStyle/>
                    <a:p>
                      <a:r>
                        <a:rPr lang="en-US" sz="1400" b="1" dirty="0"/>
                        <a:t>1865-1868</a:t>
                      </a:r>
                    </a:p>
                  </a:txBody>
                  <a:tcPr/>
                </a:tc>
                <a:tc>
                  <a:txBody>
                    <a:bodyPr/>
                    <a:lstStyle/>
                    <a:p>
                      <a:r>
                        <a:rPr lang="en-US" sz="1400" b="1" dirty="0"/>
                        <a:t>Andrew Thompson</a:t>
                      </a:r>
                    </a:p>
                  </a:txBody>
                  <a:tcPr/>
                </a:tc>
                <a:tc>
                  <a:txBody>
                    <a:bodyPr/>
                    <a:lstStyle/>
                    <a:p>
                      <a:r>
                        <a:rPr lang="en-US" sz="1400" b="1" dirty="0"/>
                        <a:t>Union Twp.</a:t>
                      </a:r>
                    </a:p>
                  </a:txBody>
                  <a:tcPr/>
                </a:tc>
                <a:extLst>
                  <a:ext uri="{0D108BD9-81ED-4DB2-BD59-A6C34878D82A}">
                    <a16:rowId xmlns="" xmlns:a16="http://schemas.microsoft.com/office/drawing/2014/main" val="3623639522"/>
                  </a:ext>
                </a:extLst>
              </a:tr>
              <a:tr h="483420">
                <a:tc>
                  <a:txBody>
                    <a:bodyPr/>
                    <a:lstStyle/>
                    <a:p>
                      <a:r>
                        <a:rPr lang="en-US" sz="1400" b="1" dirty="0"/>
                        <a:t>1866-1869</a:t>
                      </a:r>
                    </a:p>
                  </a:txBody>
                  <a:tcPr/>
                </a:tc>
                <a:tc>
                  <a:txBody>
                    <a:bodyPr/>
                    <a:lstStyle/>
                    <a:p>
                      <a:r>
                        <a:rPr lang="en-US" sz="1400" b="1" dirty="0"/>
                        <a:t>Thomas Willis</a:t>
                      </a:r>
                    </a:p>
                  </a:txBody>
                  <a:tcPr/>
                </a:tc>
                <a:tc>
                  <a:txBody>
                    <a:bodyPr/>
                    <a:lstStyle/>
                    <a:p>
                      <a:r>
                        <a:rPr lang="en-US" sz="1400" b="1" dirty="0"/>
                        <a:t>Mill Creek</a:t>
                      </a:r>
                    </a:p>
                  </a:txBody>
                  <a:tcPr/>
                </a:tc>
                <a:extLst>
                  <a:ext uri="{0D108BD9-81ED-4DB2-BD59-A6C34878D82A}">
                    <a16:rowId xmlns="" xmlns:a16="http://schemas.microsoft.com/office/drawing/2014/main" val="2095482595"/>
                  </a:ext>
                </a:extLst>
              </a:tr>
              <a:tr h="483420">
                <a:tc>
                  <a:txBody>
                    <a:bodyPr/>
                    <a:lstStyle/>
                    <a:p>
                      <a:r>
                        <a:rPr lang="en-US" sz="1400" b="1" dirty="0"/>
                        <a:t>1867-1870</a:t>
                      </a:r>
                    </a:p>
                  </a:txBody>
                  <a:tcPr/>
                </a:tc>
                <a:tc>
                  <a:txBody>
                    <a:bodyPr/>
                    <a:lstStyle/>
                    <a:p>
                      <a:r>
                        <a:rPr lang="en-US" sz="1400" b="1" dirty="0"/>
                        <a:t>Jacob Hanson</a:t>
                      </a:r>
                    </a:p>
                  </a:txBody>
                  <a:tcPr/>
                </a:tc>
                <a:tc>
                  <a:txBody>
                    <a:bodyPr/>
                    <a:lstStyle/>
                    <a:p>
                      <a:r>
                        <a:rPr lang="en-US" sz="1400" b="1" dirty="0"/>
                        <a:t>Erie</a:t>
                      </a:r>
                    </a:p>
                  </a:txBody>
                  <a:tcPr/>
                </a:tc>
                <a:extLst>
                  <a:ext uri="{0D108BD9-81ED-4DB2-BD59-A6C34878D82A}">
                    <a16:rowId xmlns="" xmlns:a16="http://schemas.microsoft.com/office/drawing/2014/main" val="3902009122"/>
                  </a:ext>
                </a:extLst>
              </a:tr>
              <a:tr h="483420">
                <a:tc>
                  <a:txBody>
                    <a:bodyPr/>
                    <a:lstStyle/>
                    <a:p>
                      <a:r>
                        <a:rPr lang="en-US" sz="1400" b="1" dirty="0"/>
                        <a:t>1868-1870</a:t>
                      </a:r>
                    </a:p>
                  </a:txBody>
                  <a:tcPr/>
                </a:tc>
                <a:tc>
                  <a:txBody>
                    <a:bodyPr/>
                    <a:lstStyle/>
                    <a:p>
                      <a:r>
                        <a:rPr lang="en-US" sz="1400" b="1" dirty="0"/>
                        <a:t>Andrew Thompson</a:t>
                      </a:r>
                    </a:p>
                  </a:txBody>
                  <a:tcPr/>
                </a:tc>
                <a:tc>
                  <a:txBody>
                    <a:bodyPr/>
                    <a:lstStyle/>
                    <a:p>
                      <a:r>
                        <a:rPr lang="en-US" sz="1400" b="1" dirty="0"/>
                        <a:t>Union Twp.</a:t>
                      </a:r>
                    </a:p>
                  </a:txBody>
                  <a:tcPr/>
                </a:tc>
                <a:extLst>
                  <a:ext uri="{0D108BD9-81ED-4DB2-BD59-A6C34878D82A}">
                    <a16:rowId xmlns="" xmlns:a16="http://schemas.microsoft.com/office/drawing/2014/main" val="1899837832"/>
                  </a:ext>
                </a:extLst>
              </a:tr>
              <a:tr h="417400">
                <a:tc>
                  <a:txBody>
                    <a:bodyPr/>
                    <a:lstStyle/>
                    <a:p>
                      <a:r>
                        <a:rPr lang="en-US" sz="1400" b="1" dirty="0"/>
                        <a:t>1870</a:t>
                      </a:r>
                    </a:p>
                  </a:txBody>
                  <a:tcPr/>
                </a:tc>
                <a:tc>
                  <a:txBody>
                    <a:bodyPr/>
                    <a:lstStyle/>
                    <a:p>
                      <a:r>
                        <a:rPr lang="en-US" sz="1400" b="1" dirty="0"/>
                        <a:t>Steven Beavis</a:t>
                      </a:r>
                    </a:p>
                  </a:txBody>
                  <a:tcPr/>
                </a:tc>
                <a:tc>
                  <a:txBody>
                    <a:bodyPr/>
                    <a:lstStyle/>
                    <a:p>
                      <a:r>
                        <a:rPr lang="en-US" sz="1400" b="1" dirty="0"/>
                        <a:t>Corry</a:t>
                      </a:r>
                    </a:p>
                  </a:txBody>
                  <a:tcPr/>
                </a:tc>
                <a:extLst>
                  <a:ext uri="{0D108BD9-81ED-4DB2-BD59-A6C34878D82A}">
                    <a16:rowId xmlns="" xmlns:a16="http://schemas.microsoft.com/office/drawing/2014/main" val="1467012986"/>
                  </a:ext>
                </a:extLst>
              </a:tr>
              <a:tr h="483420">
                <a:tc>
                  <a:txBody>
                    <a:bodyPr/>
                    <a:lstStyle/>
                    <a:p>
                      <a:r>
                        <a:rPr lang="en-US" sz="1400" b="1" dirty="0"/>
                        <a:t>1870</a:t>
                      </a:r>
                    </a:p>
                  </a:txBody>
                  <a:tcPr/>
                </a:tc>
                <a:tc>
                  <a:txBody>
                    <a:bodyPr/>
                    <a:lstStyle/>
                    <a:p>
                      <a:r>
                        <a:rPr lang="en-US" sz="1400" b="1" dirty="0"/>
                        <a:t>Louis </a:t>
                      </a:r>
                      <a:r>
                        <a:rPr lang="en-US" sz="1400" b="1" dirty="0" err="1"/>
                        <a:t>Olds</a:t>
                      </a:r>
                      <a:endParaRPr lang="en-US" sz="1400" b="1" dirty="0"/>
                    </a:p>
                  </a:txBody>
                  <a:tcPr/>
                </a:tc>
                <a:tc>
                  <a:txBody>
                    <a:bodyPr/>
                    <a:lstStyle/>
                    <a:p>
                      <a:r>
                        <a:rPr lang="en-US" sz="1400" b="1" dirty="0"/>
                        <a:t>Erie</a:t>
                      </a:r>
                    </a:p>
                  </a:txBody>
                  <a:tcPr/>
                </a:tc>
                <a:extLst>
                  <a:ext uri="{0D108BD9-81ED-4DB2-BD59-A6C34878D82A}">
                    <a16:rowId xmlns="" xmlns:a16="http://schemas.microsoft.com/office/drawing/2014/main" val="557497242"/>
                  </a:ext>
                </a:extLst>
              </a:tr>
              <a:tr h="483420">
                <a:tc>
                  <a:txBody>
                    <a:bodyPr/>
                    <a:lstStyle/>
                    <a:p>
                      <a:r>
                        <a:rPr lang="en-US" sz="1400" b="1" dirty="0"/>
                        <a:t>1870</a:t>
                      </a:r>
                    </a:p>
                  </a:txBody>
                  <a:tcPr/>
                </a:tc>
                <a:tc>
                  <a:txBody>
                    <a:bodyPr/>
                    <a:lstStyle/>
                    <a:p>
                      <a:r>
                        <a:rPr lang="en-US" sz="1400" b="1" dirty="0"/>
                        <a:t>William Eaton</a:t>
                      </a:r>
                    </a:p>
                  </a:txBody>
                  <a:tcPr/>
                </a:tc>
                <a:tc>
                  <a:txBody>
                    <a:bodyPr/>
                    <a:lstStyle/>
                    <a:p>
                      <a:r>
                        <a:rPr lang="en-US" sz="1400" b="1" dirty="0"/>
                        <a:t>Fairview</a:t>
                      </a:r>
                    </a:p>
                  </a:txBody>
                  <a:tcPr/>
                </a:tc>
                <a:extLst>
                  <a:ext uri="{0D108BD9-81ED-4DB2-BD59-A6C34878D82A}">
                    <a16:rowId xmlns="" xmlns:a16="http://schemas.microsoft.com/office/drawing/2014/main" val="3328041263"/>
                  </a:ext>
                </a:extLst>
              </a:tr>
              <a:tr h="483420">
                <a:tc>
                  <a:txBody>
                    <a:bodyPr/>
                    <a:lstStyle/>
                    <a:p>
                      <a:r>
                        <a:rPr lang="en-US" sz="1400" b="1" dirty="0"/>
                        <a:t>1873</a:t>
                      </a:r>
                    </a:p>
                  </a:txBody>
                  <a:tcPr/>
                </a:tc>
                <a:tc>
                  <a:txBody>
                    <a:bodyPr/>
                    <a:lstStyle/>
                    <a:p>
                      <a:r>
                        <a:rPr lang="en-US" sz="1400" b="1" dirty="0"/>
                        <a:t>Michael Henry</a:t>
                      </a:r>
                    </a:p>
                  </a:txBody>
                  <a:tcPr/>
                </a:tc>
                <a:tc>
                  <a:txBody>
                    <a:bodyPr/>
                    <a:lstStyle/>
                    <a:p>
                      <a:r>
                        <a:rPr lang="en-US" sz="1400" b="1" dirty="0"/>
                        <a:t>Merrick Chamberlain</a:t>
                      </a:r>
                    </a:p>
                  </a:txBody>
                  <a:tcPr/>
                </a:tc>
                <a:extLst>
                  <a:ext uri="{0D108BD9-81ED-4DB2-BD59-A6C34878D82A}">
                    <a16:rowId xmlns="" xmlns:a16="http://schemas.microsoft.com/office/drawing/2014/main" val="724006132"/>
                  </a:ext>
                </a:extLst>
              </a:tr>
              <a:tr h="417400">
                <a:tc>
                  <a:txBody>
                    <a:bodyPr/>
                    <a:lstStyle/>
                    <a:p>
                      <a:r>
                        <a:rPr lang="en-US" sz="1400" b="1" dirty="0"/>
                        <a:t>1874</a:t>
                      </a:r>
                    </a:p>
                  </a:txBody>
                  <a:tcPr/>
                </a:tc>
                <a:tc>
                  <a:txBody>
                    <a:bodyPr/>
                    <a:lstStyle/>
                    <a:p>
                      <a:r>
                        <a:rPr lang="en-US" sz="1400" b="1" dirty="0"/>
                        <a:t>James Dunn</a:t>
                      </a:r>
                    </a:p>
                  </a:txBody>
                  <a:tcPr/>
                </a:tc>
                <a:tc>
                  <a:txBody>
                    <a:bodyPr/>
                    <a:lstStyle/>
                    <a:p>
                      <a:r>
                        <a:rPr lang="en-US" sz="1400" b="1" dirty="0"/>
                        <a:t>McKean</a:t>
                      </a:r>
                    </a:p>
                  </a:txBody>
                  <a:tcPr/>
                </a:tc>
                <a:extLst>
                  <a:ext uri="{0D108BD9-81ED-4DB2-BD59-A6C34878D82A}">
                    <a16:rowId xmlns="" xmlns:a16="http://schemas.microsoft.com/office/drawing/2014/main" val="2355303769"/>
                  </a:ext>
                </a:extLst>
              </a:tr>
            </a:tbl>
          </a:graphicData>
        </a:graphic>
      </p:graphicFrame>
      <p:graphicFrame>
        <p:nvGraphicFramePr>
          <p:cNvPr id="3" name="Table 2">
            <a:extLst>
              <a:ext uri="{FF2B5EF4-FFF2-40B4-BE49-F238E27FC236}">
                <a16:creationId xmlns="" xmlns:a16="http://schemas.microsoft.com/office/drawing/2014/main" id="{11689B9C-865B-4F71-856C-6CF2AF724F8E}"/>
              </a:ext>
            </a:extLst>
          </p:cNvPr>
          <p:cNvGraphicFramePr>
            <a:graphicFrameLocks noGrp="1"/>
          </p:cNvGraphicFramePr>
          <p:nvPr>
            <p:extLst>
              <p:ext uri="{D42A27DB-BD31-4B8C-83A1-F6EECF244321}">
                <p14:modId xmlns:p14="http://schemas.microsoft.com/office/powerpoint/2010/main" val="1678955675"/>
              </p:ext>
            </p:extLst>
          </p:nvPr>
        </p:nvGraphicFramePr>
        <p:xfrm>
          <a:off x="4581802" y="585910"/>
          <a:ext cx="3607264" cy="5651440"/>
        </p:xfrm>
        <a:graphic>
          <a:graphicData uri="http://schemas.openxmlformats.org/drawingml/2006/table">
            <a:tbl>
              <a:tblPr firstRow="1" bandRow="1">
                <a:tableStyleId>{5C22544A-7EE6-4342-B048-85BDC9FD1C3A}</a:tableStyleId>
              </a:tblPr>
              <a:tblGrid>
                <a:gridCol w="1218558">
                  <a:extLst>
                    <a:ext uri="{9D8B030D-6E8A-4147-A177-3AD203B41FA5}">
                      <a16:colId xmlns="" xmlns:a16="http://schemas.microsoft.com/office/drawing/2014/main" val="1861903732"/>
                    </a:ext>
                  </a:extLst>
                </a:gridCol>
                <a:gridCol w="1194353">
                  <a:extLst>
                    <a:ext uri="{9D8B030D-6E8A-4147-A177-3AD203B41FA5}">
                      <a16:colId xmlns="" xmlns:a16="http://schemas.microsoft.com/office/drawing/2014/main" val="480859690"/>
                    </a:ext>
                  </a:extLst>
                </a:gridCol>
                <a:gridCol w="1194353">
                  <a:extLst>
                    <a:ext uri="{9D8B030D-6E8A-4147-A177-3AD203B41FA5}">
                      <a16:colId xmlns="" xmlns:a16="http://schemas.microsoft.com/office/drawing/2014/main" val="2677698521"/>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374306852"/>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436490383"/>
                  </a:ext>
                </a:extLst>
              </a:tr>
              <a:tr h="511856">
                <a:tc>
                  <a:txBody>
                    <a:bodyPr/>
                    <a:lstStyle/>
                    <a:p>
                      <a:r>
                        <a:rPr lang="en-US" sz="1400" b="1" dirty="0"/>
                        <a:t>1875</a:t>
                      </a:r>
                    </a:p>
                  </a:txBody>
                  <a:tcPr/>
                </a:tc>
                <a:tc>
                  <a:txBody>
                    <a:bodyPr/>
                    <a:lstStyle/>
                    <a:p>
                      <a:r>
                        <a:rPr lang="en-US" sz="1400" b="1" dirty="0"/>
                        <a:t>Michael Henry</a:t>
                      </a:r>
                    </a:p>
                  </a:txBody>
                  <a:tcPr/>
                </a:tc>
                <a:tc>
                  <a:txBody>
                    <a:bodyPr/>
                    <a:lstStyle/>
                    <a:p>
                      <a:r>
                        <a:rPr lang="en-US" sz="1400" b="1" dirty="0"/>
                        <a:t>Erie</a:t>
                      </a:r>
                    </a:p>
                  </a:txBody>
                  <a:tcPr/>
                </a:tc>
                <a:extLst>
                  <a:ext uri="{0D108BD9-81ED-4DB2-BD59-A6C34878D82A}">
                    <a16:rowId xmlns="" xmlns:a16="http://schemas.microsoft.com/office/drawing/2014/main" val="3623639522"/>
                  </a:ext>
                </a:extLst>
              </a:tr>
              <a:tr h="483420">
                <a:tc>
                  <a:txBody>
                    <a:bodyPr/>
                    <a:lstStyle/>
                    <a:p>
                      <a:r>
                        <a:rPr lang="en-US" sz="1400" b="1" dirty="0"/>
                        <a:t>1876</a:t>
                      </a:r>
                    </a:p>
                  </a:txBody>
                  <a:tcPr/>
                </a:tc>
                <a:tc>
                  <a:txBody>
                    <a:bodyPr/>
                    <a:lstStyle/>
                    <a:p>
                      <a:r>
                        <a:rPr lang="en-US" sz="1400" b="1" dirty="0"/>
                        <a:t>John Kincaid</a:t>
                      </a:r>
                    </a:p>
                  </a:txBody>
                  <a:tcPr/>
                </a:tc>
                <a:tc>
                  <a:txBody>
                    <a:bodyPr/>
                    <a:lstStyle/>
                    <a:p>
                      <a:r>
                        <a:rPr lang="en-US" sz="1400" b="1" dirty="0"/>
                        <a:t>Wayne</a:t>
                      </a:r>
                    </a:p>
                  </a:txBody>
                  <a:tcPr/>
                </a:tc>
                <a:extLst>
                  <a:ext uri="{0D108BD9-81ED-4DB2-BD59-A6C34878D82A}">
                    <a16:rowId xmlns="" xmlns:a16="http://schemas.microsoft.com/office/drawing/2014/main" val="2095482595"/>
                  </a:ext>
                </a:extLst>
              </a:tr>
              <a:tr h="483420">
                <a:tc>
                  <a:txBody>
                    <a:bodyPr/>
                    <a:lstStyle/>
                    <a:p>
                      <a:r>
                        <a:rPr lang="en-US" sz="1400" b="1" dirty="0"/>
                        <a:t>1877</a:t>
                      </a:r>
                    </a:p>
                  </a:txBody>
                  <a:tcPr/>
                </a:tc>
                <a:tc>
                  <a:txBody>
                    <a:bodyPr/>
                    <a:lstStyle/>
                    <a:p>
                      <a:r>
                        <a:rPr lang="en-US" sz="1400" b="1" dirty="0"/>
                        <a:t>Seymour </a:t>
                      </a:r>
                      <a:r>
                        <a:rPr lang="en-US" sz="1400" b="1" dirty="0" err="1"/>
                        <a:t>Washburne</a:t>
                      </a:r>
                      <a:endParaRPr lang="en-US" sz="1400" b="1" dirty="0"/>
                    </a:p>
                  </a:txBody>
                  <a:tcPr/>
                </a:tc>
                <a:tc>
                  <a:txBody>
                    <a:bodyPr/>
                    <a:lstStyle/>
                    <a:p>
                      <a:r>
                        <a:rPr lang="en-US" sz="1400" b="1" dirty="0"/>
                        <a:t>McKean</a:t>
                      </a:r>
                    </a:p>
                  </a:txBody>
                  <a:tcPr/>
                </a:tc>
                <a:extLst>
                  <a:ext uri="{0D108BD9-81ED-4DB2-BD59-A6C34878D82A}">
                    <a16:rowId xmlns="" xmlns:a16="http://schemas.microsoft.com/office/drawing/2014/main" val="3902009122"/>
                  </a:ext>
                </a:extLst>
              </a:tr>
              <a:tr h="483420">
                <a:tc>
                  <a:txBody>
                    <a:bodyPr/>
                    <a:lstStyle/>
                    <a:p>
                      <a:r>
                        <a:rPr lang="en-US" sz="1400" b="1" dirty="0"/>
                        <a:t>1878</a:t>
                      </a:r>
                    </a:p>
                  </a:txBody>
                  <a:tcPr/>
                </a:tc>
                <a:tc>
                  <a:txBody>
                    <a:bodyPr/>
                    <a:lstStyle/>
                    <a:p>
                      <a:r>
                        <a:rPr lang="en-US" sz="1400" b="1" dirty="0"/>
                        <a:t>George Riblet</a:t>
                      </a:r>
                    </a:p>
                  </a:txBody>
                  <a:tcPr/>
                </a:tc>
                <a:tc>
                  <a:txBody>
                    <a:bodyPr/>
                    <a:lstStyle/>
                    <a:p>
                      <a:r>
                        <a:rPr lang="en-US" sz="1400" b="1" dirty="0"/>
                        <a:t>Erie</a:t>
                      </a:r>
                    </a:p>
                  </a:txBody>
                  <a:tcPr/>
                </a:tc>
                <a:extLst>
                  <a:ext uri="{0D108BD9-81ED-4DB2-BD59-A6C34878D82A}">
                    <a16:rowId xmlns="" xmlns:a16="http://schemas.microsoft.com/office/drawing/2014/main" val="1899837832"/>
                  </a:ext>
                </a:extLst>
              </a:tr>
              <a:tr h="417400">
                <a:tc>
                  <a:txBody>
                    <a:bodyPr/>
                    <a:lstStyle/>
                    <a:p>
                      <a:r>
                        <a:rPr lang="en-US" sz="1400" b="1" dirty="0"/>
                        <a:t>1879</a:t>
                      </a:r>
                    </a:p>
                  </a:txBody>
                  <a:tcPr/>
                </a:tc>
                <a:tc>
                  <a:txBody>
                    <a:bodyPr/>
                    <a:lstStyle/>
                    <a:p>
                      <a:r>
                        <a:rPr lang="en-US" sz="1400" b="1" dirty="0"/>
                        <a:t>Jefferson </a:t>
                      </a:r>
                      <a:r>
                        <a:rPr lang="en-US" sz="1400" b="1" dirty="0" err="1"/>
                        <a:t>Triscuit</a:t>
                      </a:r>
                      <a:endParaRPr lang="en-US" sz="1400" b="1" dirty="0"/>
                    </a:p>
                  </a:txBody>
                  <a:tcPr/>
                </a:tc>
                <a:tc>
                  <a:txBody>
                    <a:bodyPr/>
                    <a:lstStyle/>
                    <a:p>
                      <a:r>
                        <a:rPr lang="en-US" sz="1400" b="1" dirty="0"/>
                        <a:t>Union</a:t>
                      </a:r>
                    </a:p>
                  </a:txBody>
                  <a:tcPr/>
                </a:tc>
                <a:extLst>
                  <a:ext uri="{0D108BD9-81ED-4DB2-BD59-A6C34878D82A}">
                    <a16:rowId xmlns="" xmlns:a16="http://schemas.microsoft.com/office/drawing/2014/main" val="1467012986"/>
                  </a:ext>
                </a:extLst>
              </a:tr>
              <a:tr h="483420">
                <a:tc>
                  <a:txBody>
                    <a:bodyPr/>
                    <a:lstStyle/>
                    <a:p>
                      <a:r>
                        <a:rPr lang="en-US" sz="1400" b="1" dirty="0"/>
                        <a:t>1880</a:t>
                      </a:r>
                    </a:p>
                  </a:txBody>
                  <a:tcPr/>
                </a:tc>
                <a:tc>
                  <a:txBody>
                    <a:bodyPr/>
                    <a:lstStyle/>
                    <a:p>
                      <a:r>
                        <a:rPr lang="en-US" sz="1400" b="1" dirty="0"/>
                        <a:t>John </a:t>
                      </a:r>
                      <a:r>
                        <a:rPr lang="en-US" sz="1400" b="1" dirty="0" err="1"/>
                        <a:t>Zuck</a:t>
                      </a:r>
                      <a:endParaRPr lang="en-US" sz="1400" b="1" dirty="0"/>
                    </a:p>
                  </a:txBody>
                  <a:tcPr/>
                </a:tc>
                <a:tc>
                  <a:txBody>
                    <a:bodyPr/>
                    <a:lstStyle/>
                    <a:p>
                      <a:r>
                        <a:rPr lang="en-US" sz="1400" b="1" dirty="0"/>
                        <a:t>Mill Creek</a:t>
                      </a:r>
                    </a:p>
                  </a:txBody>
                  <a:tcPr/>
                </a:tc>
                <a:extLst>
                  <a:ext uri="{0D108BD9-81ED-4DB2-BD59-A6C34878D82A}">
                    <a16:rowId xmlns="" xmlns:a16="http://schemas.microsoft.com/office/drawing/2014/main" val="557497242"/>
                  </a:ext>
                </a:extLst>
              </a:tr>
              <a:tr h="483420">
                <a:tc>
                  <a:txBody>
                    <a:bodyPr/>
                    <a:lstStyle/>
                    <a:p>
                      <a:r>
                        <a:rPr lang="en-US" sz="1400" b="1" dirty="0"/>
                        <a:t>1881</a:t>
                      </a:r>
                    </a:p>
                  </a:txBody>
                  <a:tcPr/>
                </a:tc>
                <a:tc>
                  <a:txBody>
                    <a:bodyPr/>
                    <a:lstStyle/>
                    <a:p>
                      <a:r>
                        <a:rPr lang="en-US" sz="1400" b="1" dirty="0"/>
                        <a:t>Joseph Henderson</a:t>
                      </a:r>
                    </a:p>
                  </a:txBody>
                  <a:tcPr/>
                </a:tc>
                <a:tc>
                  <a:txBody>
                    <a:bodyPr/>
                    <a:lstStyle/>
                    <a:p>
                      <a:r>
                        <a:rPr lang="en-US" sz="1400" b="1" dirty="0"/>
                        <a:t>Erie</a:t>
                      </a:r>
                    </a:p>
                  </a:txBody>
                  <a:tcPr/>
                </a:tc>
                <a:extLst>
                  <a:ext uri="{0D108BD9-81ED-4DB2-BD59-A6C34878D82A}">
                    <a16:rowId xmlns="" xmlns:a16="http://schemas.microsoft.com/office/drawing/2014/main" val="3328041263"/>
                  </a:ext>
                </a:extLst>
              </a:tr>
              <a:tr h="483420">
                <a:tc>
                  <a:txBody>
                    <a:bodyPr/>
                    <a:lstStyle/>
                    <a:p>
                      <a:r>
                        <a:rPr lang="en-US" sz="1400" b="1" dirty="0"/>
                        <a:t>1882</a:t>
                      </a:r>
                    </a:p>
                  </a:txBody>
                  <a:tcPr/>
                </a:tc>
                <a:tc>
                  <a:txBody>
                    <a:bodyPr/>
                    <a:lstStyle/>
                    <a:p>
                      <a:r>
                        <a:rPr lang="en-US" sz="1400" b="1" dirty="0"/>
                        <a:t>Jefferson </a:t>
                      </a:r>
                      <a:r>
                        <a:rPr lang="en-US" sz="1400" b="1" dirty="0" err="1"/>
                        <a:t>Triscuit</a:t>
                      </a:r>
                      <a:endParaRPr lang="en-US" sz="1400" b="1" dirty="0"/>
                    </a:p>
                  </a:txBody>
                  <a:tcPr/>
                </a:tc>
                <a:tc>
                  <a:txBody>
                    <a:bodyPr/>
                    <a:lstStyle/>
                    <a:p>
                      <a:r>
                        <a:rPr lang="en-US" sz="1400" b="1" dirty="0"/>
                        <a:t>Union</a:t>
                      </a:r>
                    </a:p>
                  </a:txBody>
                  <a:tcPr/>
                </a:tc>
                <a:extLst>
                  <a:ext uri="{0D108BD9-81ED-4DB2-BD59-A6C34878D82A}">
                    <a16:rowId xmlns="" xmlns:a16="http://schemas.microsoft.com/office/drawing/2014/main" val="724006132"/>
                  </a:ext>
                </a:extLst>
              </a:tr>
              <a:tr h="417400">
                <a:tc>
                  <a:txBody>
                    <a:bodyPr/>
                    <a:lstStyle/>
                    <a:p>
                      <a:r>
                        <a:rPr lang="en-US" sz="1400" b="1" dirty="0"/>
                        <a:t>1883</a:t>
                      </a:r>
                    </a:p>
                  </a:txBody>
                  <a:tcPr/>
                </a:tc>
                <a:tc>
                  <a:txBody>
                    <a:bodyPr/>
                    <a:lstStyle/>
                    <a:p>
                      <a:r>
                        <a:rPr lang="en-US" sz="1400" b="1" dirty="0"/>
                        <a:t>O.J. McAllister</a:t>
                      </a:r>
                    </a:p>
                  </a:txBody>
                  <a:tcPr/>
                </a:tc>
                <a:tc>
                  <a:txBody>
                    <a:bodyPr/>
                    <a:lstStyle/>
                    <a:p>
                      <a:r>
                        <a:rPr lang="en-US" sz="1400" b="1" dirty="0" err="1"/>
                        <a:t>Wattsburg</a:t>
                      </a:r>
                      <a:endParaRPr lang="en-US" sz="1400" b="1" dirty="0"/>
                    </a:p>
                  </a:txBody>
                  <a:tcPr/>
                </a:tc>
                <a:extLst>
                  <a:ext uri="{0D108BD9-81ED-4DB2-BD59-A6C34878D82A}">
                    <a16:rowId xmlns="" xmlns:a16="http://schemas.microsoft.com/office/drawing/2014/main" val="2355303769"/>
                  </a:ext>
                </a:extLst>
              </a:tr>
            </a:tbl>
          </a:graphicData>
        </a:graphic>
      </p:graphicFrame>
      <p:graphicFrame>
        <p:nvGraphicFramePr>
          <p:cNvPr id="4" name="Table 3">
            <a:extLst>
              <a:ext uri="{FF2B5EF4-FFF2-40B4-BE49-F238E27FC236}">
                <a16:creationId xmlns="" xmlns:a16="http://schemas.microsoft.com/office/drawing/2014/main" id="{675FADA3-4713-4C53-9F6C-2C0B432225D4}"/>
              </a:ext>
            </a:extLst>
          </p:cNvPr>
          <p:cNvGraphicFramePr>
            <a:graphicFrameLocks noGrp="1"/>
          </p:cNvGraphicFramePr>
          <p:nvPr>
            <p:extLst>
              <p:ext uri="{D42A27DB-BD31-4B8C-83A1-F6EECF244321}">
                <p14:modId xmlns:p14="http://schemas.microsoft.com/office/powerpoint/2010/main" val="1721380462"/>
              </p:ext>
            </p:extLst>
          </p:nvPr>
        </p:nvGraphicFramePr>
        <p:xfrm>
          <a:off x="8331681" y="585910"/>
          <a:ext cx="3607264" cy="5509636"/>
        </p:xfrm>
        <a:graphic>
          <a:graphicData uri="http://schemas.openxmlformats.org/drawingml/2006/table">
            <a:tbl>
              <a:tblPr firstRow="1" bandRow="1">
                <a:tableStyleId>{5C22544A-7EE6-4342-B048-85BDC9FD1C3A}</a:tableStyleId>
              </a:tblPr>
              <a:tblGrid>
                <a:gridCol w="1218558">
                  <a:extLst>
                    <a:ext uri="{9D8B030D-6E8A-4147-A177-3AD203B41FA5}">
                      <a16:colId xmlns="" xmlns:a16="http://schemas.microsoft.com/office/drawing/2014/main" val="1861903732"/>
                    </a:ext>
                  </a:extLst>
                </a:gridCol>
                <a:gridCol w="1194353">
                  <a:extLst>
                    <a:ext uri="{9D8B030D-6E8A-4147-A177-3AD203B41FA5}">
                      <a16:colId xmlns="" xmlns:a16="http://schemas.microsoft.com/office/drawing/2014/main" val="480859690"/>
                    </a:ext>
                  </a:extLst>
                </a:gridCol>
                <a:gridCol w="1194353">
                  <a:extLst>
                    <a:ext uri="{9D8B030D-6E8A-4147-A177-3AD203B41FA5}">
                      <a16:colId xmlns="" xmlns:a16="http://schemas.microsoft.com/office/drawing/2014/main" val="2677698521"/>
                    </a:ext>
                  </a:extLst>
                </a:gridCol>
              </a:tblGrid>
              <a:tr h="597166">
                <a:tc gridSpan="3">
                  <a:txBody>
                    <a:bodyPr/>
                    <a:lstStyle/>
                    <a:p>
                      <a:pPr algn="ctr"/>
                      <a:r>
                        <a:rPr lang="en-US" b="1" dirty="0">
                          <a:solidFill>
                            <a:schemeClr val="tx1"/>
                          </a:solidFill>
                        </a:rPr>
                        <a:t>ELECTED </a:t>
                      </a:r>
                    </a:p>
                    <a:p>
                      <a:pPr algn="ctr"/>
                      <a:r>
                        <a:rPr lang="en-US" b="1" dirty="0">
                          <a:solidFill>
                            <a:schemeClr val="tx1"/>
                          </a:solidFill>
                        </a:rPr>
                        <a:t>DIRECTORS OF THE POOR</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374306852"/>
                  </a:ext>
                </a:extLst>
              </a:tr>
              <a:tr h="417400">
                <a:tc>
                  <a:txBody>
                    <a:bodyPr/>
                    <a:lstStyle/>
                    <a:p>
                      <a:r>
                        <a:rPr lang="en-US" sz="1400" b="1" dirty="0"/>
                        <a:t>YEAR</a:t>
                      </a:r>
                    </a:p>
                  </a:txBody>
                  <a:tcPr/>
                </a:tc>
                <a:tc>
                  <a:txBody>
                    <a:bodyPr/>
                    <a:lstStyle/>
                    <a:p>
                      <a:r>
                        <a:rPr lang="en-US" sz="1400" b="1" dirty="0"/>
                        <a:t>NAME</a:t>
                      </a:r>
                    </a:p>
                  </a:txBody>
                  <a:tcPr/>
                </a:tc>
                <a:tc>
                  <a:txBody>
                    <a:bodyPr/>
                    <a:lstStyle/>
                    <a:p>
                      <a:r>
                        <a:rPr lang="en-US" sz="1400" b="1" dirty="0"/>
                        <a:t>AREA</a:t>
                      </a:r>
                    </a:p>
                  </a:txBody>
                  <a:tcPr/>
                </a:tc>
                <a:extLst>
                  <a:ext uri="{0D108BD9-81ED-4DB2-BD59-A6C34878D82A}">
                    <a16:rowId xmlns="" xmlns:a16="http://schemas.microsoft.com/office/drawing/2014/main" val="1436490383"/>
                  </a:ext>
                </a:extLst>
              </a:tr>
              <a:tr h="511856">
                <a:tc>
                  <a:txBody>
                    <a:bodyPr/>
                    <a:lstStyle/>
                    <a:p>
                      <a:r>
                        <a:rPr lang="en-US" sz="1400" b="1" dirty="0"/>
                        <a:t>1884</a:t>
                      </a:r>
                    </a:p>
                  </a:txBody>
                  <a:tcPr/>
                </a:tc>
                <a:tc>
                  <a:txBody>
                    <a:bodyPr/>
                    <a:lstStyle/>
                    <a:p>
                      <a:r>
                        <a:rPr lang="en-US" sz="1400" b="1" dirty="0"/>
                        <a:t>F. Willis</a:t>
                      </a:r>
                    </a:p>
                  </a:txBody>
                  <a:tcPr/>
                </a:tc>
                <a:tc>
                  <a:txBody>
                    <a:bodyPr/>
                    <a:lstStyle/>
                    <a:p>
                      <a:r>
                        <a:rPr lang="en-US" sz="1400" b="1" dirty="0"/>
                        <a:t>Fairview</a:t>
                      </a:r>
                    </a:p>
                  </a:txBody>
                  <a:tcPr/>
                </a:tc>
                <a:extLst>
                  <a:ext uri="{0D108BD9-81ED-4DB2-BD59-A6C34878D82A}">
                    <a16:rowId xmlns="" xmlns:a16="http://schemas.microsoft.com/office/drawing/2014/main" val="3623639522"/>
                  </a:ext>
                </a:extLst>
              </a:tr>
              <a:tr h="483420">
                <a:tc>
                  <a:txBody>
                    <a:bodyPr/>
                    <a:lstStyle/>
                    <a:p>
                      <a:r>
                        <a:rPr lang="en-US" sz="1400" b="1" dirty="0"/>
                        <a:t>1885</a:t>
                      </a:r>
                    </a:p>
                  </a:txBody>
                  <a:tcPr/>
                </a:tc>
                <a:tc>
                  <a:txBody>
                    <a:bodyPr/>
                    <a:lstStyle/>
                    <a:p>
                      <a:r>
                        <a:rPr lang="en-US" sz="1400" b="1" dirty="0"/>
                        <a:t>O. J. McAllister</a:t>
                      </a:r>
                    </a:p>
                  </a:txBody>
                  <a:tcPr/>
                </a:tc>
                <a:tc>
                  <a:txBody>
                    <a:bodyPr/>
                    <a:lstStyle/>
                    <a:p>
                      <a:r>
                        <a:rPr lang="en-US" sz="1400" b="1" dirty="0" err="1"/>
                        <a:t>Wattsburg</a:t>
                      </a:r>
                      <a:endParaRPr lang="en-US" sz="1400" b="1" dirty="0"/>
                    </a:p>
                  </a:txBody>
                  <a:tcPr/>
                </a:tc>
                <a:extLst>
                  <a:ext uri="{0D108BD9-81ED-4DB2-BD59-A6C34878D82A}">
                    <a16:rowId xmlns="" xmlns:a16="http://schemas.microsoft.com/office/drawing/2014/main" val="2095482595"/>
                  </a:ext>
                </a:extLst>
              </a:tr>
              <a:tr h="483420">
                <a:tc>
                  <a:txBody>
                    <a:bodyPr/>
                    <a:lstStyle/>
                    <a:p>
                      <a:r>
                        <a:rPr lang="en-US" sz="1400" b="1" dirty="0"/>
                        <a:t>1886</a:t>
                      </a:r>
                    </a:p>
                  </a:txBody>
                  <a:tcPr/>
                </a:tc>
                <a:tc>
                  <a:txBody>
                    <a:bodyPr/>
                    <a:lstStyle/>
                    <a:p>
                      <a:r>
                        <a:rPr lang="en-US" sz="1400" b="1" dirty="0"/>
                        <a:t>Henry Dunn</a:t>
                      </a:r>
                    </a:p>
                  </a:txBody>
                  <a:tcPr/>
                </a:tc>
                <a:tc>
                  <a:txBody>
                    <a:bodyPr/>
                    <a:lstStyle/>
                    <a:p>
                      <a:r>
                        <a:rPr lang="en-US" sz="1400" b="1" dirty="0"/>
                        <a:t>Erie</a:t>
                      </a:r>
                    </a:p>
                  </a:txBody>
                  <a:tcPr/>
                </a:tc>
                <a:extLst>
                  <a:ext uri="{0D108BD9-81ED-4DB2-BD59-A6C34878D82A}">
                    <a16:rowId xmlns="" xmlns:a16="http://schemas.microsoft.com/office/drawing/2014/main" val="3902009122"/>
                  </a:ext>
                </a:extLst>
              </a:tr>
              <a:tr h="483420">
                <a:tc>
                  <a:txBody>
                    <a:bodyPr/>
                    <a:lstStyle/>
                    <a:p>
                      <a:r>
                        <a:rPr lang="en-US" sz="1400" b="1" dirty="0"/>
                        <a:t>1887</a:t>
                      </a:r>
                    </a:p>
                  </a:txBody>
                  <a:tcPr/>
                </a:tc>
                <a:tc>
                  <a:txBody>
                    <a:bodyPr/>
                    <a:lstStyle/>
                    <a:p>
                      <a:r>
                        <a:rPr lang="en-US" sz="1400" b="1" dirty="0"/>
                        <a:t>Daniel Roberts</a:t>
                      </a:r>
                    </a:p>
                  </a:txBody>
                  <a:tcPr/>
                </a:tc>
                <a:tc>
                  <a:txBody>
                    <a:bodyPr/>
                    <a:lstStyle/>
                    <a:p>
                      <a:r>
                        <a:rPr lang="en-US" sz="1400" b="1" dirty="0"/>
                        <a:t>Elk Creek</a:t>
                      </a:r>
                    </a:p>
                  </a:txBody>
                  <a:tcPr/>
                </a:tc>
                <a:extLst>
                  <a:ext uri="{0D108BD9-81ED-4DB2-BD59-A6C34878D82A}">
                    <a16:rowId xmlns="" xmlns:a16="http://schemas.microsoft.com/office/drawing/2014/main" val="1899837832"/>
                  </a:ext>
                </a:extLst>
              </a:tr>
              <a:tr h="417400">
                <a:tc>
                  <a:txBody>
                    <a:bodyPr/>
                    <a:lstStyle/>
                    <a:p>
                      <a:r>
                        <a:rPr lang="en-US" sz="1400" b="1" dirty="0"/>
                        <a:t>1888</a:t>
                      </a:r>
                    </a:p>
                  </a:txBody>
                  <a:tcPr/>
                </a:tc>
                <a:tc>
                  <a:txBody>
                    <a:bodyPr/>
                    <a:lstStyle/>
                    <a:p>
                      <a:r>
                        <a:rPr lang="en-US" sz="1400" b="1" dirty="0"/>
                        <a:t>Benj. Riblet</a:t>
                      </a:r>
                    </a:p>
                  </a:txBody>
                  <a:tcPr/>
                </a:tc>
                <a:tc>
                  <a:txBody>
                    <a:bodyPr/>
                    <a:lstStyle/>
                    <a:p>
                      <a:r>
                        <a:rPr lang="en-US" sz="1400" b="1" dirty="0"/>
                        <a:t>Harbor Creek</a:t>
                      </a:r>
                    </a:p>
                  </a:txBody>
                  <a:tcPr/>
                </a:tc>
                <a:extLst>
                  <a:ext uri="{0D108BD9-81ED-4DB2-BD59-A6C34878D82A}">
                    <a16:rowId xmlns="" xmlns:a16="http://schemas.microsoft.com/office/drawing/2014/main" val="1467012986"/>
                  </a:ext>
                </a:extLst>
              </a:tr>
              <a:tr h="483420">
                <a:tc>
                  <a:txBody>
                    <a:bodyPr/>
                    <a:lstStyle/>
                    <a:p>
                      <a:r>
                        <a:rPr lang="en-US" sz="1400" b="1" dirty="0"/>
                        <a:t>1889</a:t>
                      </a:r>
                    </a:p>
                  </a:txBody>
                  <a:tcPr/>
                </a:tc>
                <a:tc>
                  <a:txBody>
                    <a:bodyPr/>
                    <a:lstStyle/>
                    <a:p>
                      <a:r>
                        <a:rPr lang="en-US" sz="1400" b="1" dirty="0"/>
                        <a:t>Henry Dunn</a:t>
                      </a:r>
                    </a:p>
                  </a:txBody>
                  <a:tcPr/>
                </a:tc>
                <a:tc>
                  <a:txBody>
                    <a:bodyPr/>
                    <a:lstStyle/>
                    <a:p>
                      <a:r>
                        <a:rPr lang="en-US" sz="1400" b="1" dirty="0"/>
                        <a:t>Erie</a:t>
                      </a:r>
                    </a:p>
                  </a:txBody>
                  <a:tcPr/>
                </a:tc>
                <a:extLst>
                  <a:ext uri="{0D108BD9-81ED-4DB2-BD59-A6C34878D82A}">
                    <a16:rowId xmlns="" xmlns:a16="http://schemas.microsoft.com/office/drawing/2014/main" val="557497242"/>
                  </a:ext>
                </a:extLst>
              </a:tr>
              <a:tr h="483420">
                <a:tc>
                  <a:txBody>
                    <a:bodyPr/>
                    <a:lstStyle/>
                    <a:p>
                      <a:r>
                        <a:rPr lang="en-US" sz="1400" b="1" dirty="0"/>
                        <a:t>1890</a:t>
                      </a:r>
                    </a:p>
                  </a:txBody>
                  <a:tcPr/>
                </a:tc>
                <a:tc>
                  <a:txBody>
                    <a:bodyPr/>
                    <a:lstStyle/>
                    <a:p>
                      <a:r>
                        <a:rPr lang="en-US" sz="1400" b="1" dirty="0"/>
                        <a:t>Wm. Hopkins</a:t>
                      </a:r>
                    </a:p>
                  </a:txBody>
                  <a:tcPr/>
                </a:tc>
                <a:tc>
                  <a:txBody>
                    <a:bodyPr/>
                    <a:lstStyle/>
                    <a:p>
                      <a:r>
                        <a:rPr lang="en-US" sz="1400" b="1" dirty="0"/>
                        <a:t>Girard</a:t>
                      </a:r>
                    </a:p>
                  </a:txBody>
                  <a:tcPr/>
                </a:tc>
                <a:extLst>
                  <a:ext uri="{0D108BD9-81ED-4DB2-BD59-A6C34878D82A}">
                    <a16:rowId xmlns="" xmlns:a16="http://schemas.microsoft.com/office/drawing/2014/main" val="3328041263"/>
                  </a:ext>
                </a:extLst>
              </a:tr>
              <a:tr h="483420">
                <a:tc>
                  <a:txBody>
                    <a:bodyPr/>
                    <a:lstStyle/>
                    <a:p>
                      <a:r>
                        <a:rPr lang="en-US" sz="1400" b="1" dirty="0"/>
                        <a:t>1891</a:t>
                      </a:r>
                    </a:p>
                  </a:txBody>
                  <a:tcPr/>
                </a:tc>
                <a:tc>
                  <a:txBody>
                    <a:bodyPr/>
                    <a:lstStyle/>
                    <a:p>
                      <a:r>
                        <a:rPr lang="en-US" sz="1400" b="1" dirty="0"/>
                        <a:t>Benj. Riblet</a:t>
                      </a:r>
                    </a:p>
                  </a:txBody>
                  <a:tcPr/>
                </a:tc>
                <a:tc>
                  <a:txBody>
                    <a:bodyPr/>
                    <a:lstStyle/>
                    <a:p>
                      <a:r>
                        <a:rPr lang="en-US" sz="1400" b="1" dirty="0" err="1"/>
                        <a:t>Harborcreek</a:t>
                      </a:r>
                      <a:endParaRPr lang="en-US" sz="1400" b="1" dirty="0"/>
                    </a:p>
                  </a:txBody>
                  <a:tcPr/>
                </a:tc>
                <a:extLst>
                  <a:ext uri="{0D108BD9-81ED-4DB2-BD59-A6C34878D82A}">
                    <a16:rowId xmlns="" xmlns:a16="http://schemas.microsoft.com/office/drawing/2014/main" val="724006132"/>
                  </a:ext>
                </a:extLst>
              </a:tr>
              <a:tr h="417400">
                <a:tc>
                  <a:txBody>
                    <a:bodyPr/>
                    <a:lstStyle/>
                    <a:p>
                      <a:r>
                        <a:rPr lang="en-US" sz="1400" b="1" dirty="0"/>
                        <a:t>1892</a:t>
                      </a:r>
                    </a:p>
                  </a:txBody>
                  <a:tcPr/>
                </a:tc>
                <a:tc>
                  <a:txBody>
                    <a:bodyPr/>
                    <a:lstStyle/>
                    <a:p>
                      <a:r>
                        <a:rPr lang="en-US" sz="1400" b="1" dirty="0"/>
                        <a:t>Joseph </a:t>
                      </a:r>
                      <a:r>
                        <a:rPr lang="en-US" sz="1400" b="1" dirty="0" err="1"/>
                        <a:t>Blenner</a:t>
                      </a:r>
                      <a:endParaRPr lang="en-US" sz="1400" b="1" dirty="0"/>
                    </a:p>
                  </a:txBody>
                  <a:tcPr/>
                </a:tc>
                <a:tc>
                  <a:txBody>
                    <a:bodyPr/>
                    <a:lstStyle/>
                    <a:p>
                      <a:r>
                        <a:rPr lang="en-US" sz="1400" b="1" dirty="0"/>
                        <a:t>Erie</a:t>
                      </a:r>
                    </a:p>
                  </a:txBody>
                  <a:tcPr/>
                </a:tc>
                <a:extLst>
                  <a:ext uri="{0D108BD9-81ED-4DB2-BD59-A6C34878D82A}">
                    <a16:rowId xmlns="" xmlns:a16="http://schemas.microsoft.com/office/drawing/2014/main" val="2355303769"/>
                  </a:ext>
                </a:extLst>
              </a:tr>
            </a:tbl>
          </a:graphicData>
        </a:graphic>
      </p:graphicFrame>
      <p:sp>
        <p:nvSpPr>
          <p:cNvPr id="5" name="TextBox 4">
            <a:extLst>
              <a:ext uri="{FF2B5EF4-FFF2-40B4-BE49-F238E27FC236}">
                <a16:creationId xmlns="" xmlns:a16="http://schemas.microsoft.com/office/drawing/2014/main" id="{87B6B5A5-BDDA-4BE4-9C98-FFE846FE8DBF}"/>
              </a:ext>
            </a:extLst>
          </p:cNvPr>
          <p:cNvSpPr txBox="1"/>
          <p:nvPr/>
        </p:nvSpPr>
        <p:spPr>
          <a:xfrm>
            <a:off x="637563" y="6272090"/>
            <a:ext cx="3389153" cy="261610"/>
          </a:xfrm>
          <a:prstGeom prst="rect">
            <a:avLst/>
          </a:prstGeom>
          <a:noFill/>
        </p:spPr>
        <p:txBody>
          <a:bodyPr wrap="square" rtlCol="0">
            <a:spAutoFit/>
          </a:bodyPr>
          <a:lstStyle/>
          <a:p>
            <a:r>
              <a:rPr lang="en-US" sz="1100" dirty="0"/>
              <a:t>Under act of Assembly, a full board was elected in 1870</a:t>
            </a:r>
          </a:p>
        </p:txBody>
      </p:sp>
    </p:spTree>
    <p:extLst>
      <p:ext uri="{BB962C8B-B14F-4D97-AF65-F5344CB8AC3E}">
        <p14:creationId xmlns:p14="http://schemas.microsoft.com/office/powerpoint/2010/main" val="3470512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32CB87-8721-4276-AE39-28EC890B5B1E}"/>
              </a:ext>
            </a:extLst>
          </p:cNvPr>
          <p:cNvSpPr>
            <a:spLocks noGrp="1"/>
          </p:cNvSpPr>
          <p:nvPr>
            <p:ph type="title"/>
          </p:nvPr>
        </p:nvSpPr>
        <p:spPr>
          <a:xfrm>
            <a:off x="143862" y="964734"/>
            <a:ext cx="2947482" cy="1686187"/>
          </a:xfrm>
        </p:spPr>
        <p:txBody>
          <a:bodyPr>
            <a:normAutofit fontScale="90000"/>
          </a:bodyPr>
          <a:lstStyle/>
          <a:p>
            <a:pPr algn="ctr"/>
            <a:r>
              <a:rPr lang="en-US" b="1" dirty="0">
                <a:solidFill>
                  <a:schemeClr val="tx1"/>
                </a:solidFill>
              </a:rPr>
              <a:t/>
            </a:r>
            <a:br>
              <a:rPr lang="en-US" b="1" dirty="0">
                <a:solidFill>
                  <a:schemeClr val="tx1"/>
                </a:solidFill>
              </a:rPr>
            </a:br>
            <a:r>
              <a:rPr lang="en-US" b="1" dirty="0">
                <a:solidFill>
                  <a:schemeClr val="tx1"/>
                </a:solidFill>
              </a:rPr>
              <a:t>Increasing Expenses Lead To Another Alternative </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 xmlns:a16="http://schemas.microsoft.com/office/drawing/2014/main" id="{6BA197D3-14D6-42E7-8EF4-9F1DDDA52489}"/>
              </a:ext>
            </a:extLst>
          </p:cNvPr>
          <p:cNvSpPr>
            <a:spLocks noGrp="1"/>
          </p:cNvSpPr>
          <p:nvPr>
            <p:ph sz="half" idx="1"/>
          </p:nvPr>
        </p:nvSpPr>
        <p:spPr>
          <a:xfrm>
            <a:off x="3366506" y="1430322"/>
            <a:ext cx="3774325" cy="4785919"/>
          </a:xfrm>
        </p:spPr>
        <p:txBody>
          <a:bodyPr>
            <a:normAutofit fontScale="92500" lnSpcReduction="20000"/>
          </a:bodyPr>
          <a:lstStyle/>
          <a:p>
            <a:r>
              <a:rPr lang="en-US" sz="2600" b="1" dirty="0"/>
              <a:t>1874</a:t>
            </a:r>
          </a:p>
          <a:p>
            <a:pPr lvl="1"/>
            <a:r>
              <a:rPr lang="en-US" sz="2400" b="1" dirty="0"/>
              <a:t>State forbade </a:t>
            </a:r>
            <a:br>
              <a:rPr lang="en-US" sz="2400" b="1" dirty="0"/>
            </a:br>
            <a:r>
              <a:rPr lang="en-US" sz="2400" b="1" dirty="0"/>
              <a:t>Directors of the </a:t>
            </a:r>
            <a:br>
              <a:rPr lang="en-US" sz="2400" b="1" dirty="0"/>
            </a:br>
            <a:r>
              <a:rPr lang="en-US" sz="2400" b="1" dirty="0"/>
              <a:t>Poor to have a </a:t>
            </a:r>
            <a:br>
              <a:rPr lang="en-US" sz="2400" b="1" dirty="0"/>
            </a:br>
            <a:r>
              <a:rPr lang="en-US" sz="2400" b="1" dirty="0"/>
              <a:t>self-interest in a </a:t>
            </a:r>
            <a:br>
              <a:rPr lang="en-US" sz="2400" b="1" dirty="0"/>
            </a:br>
            <a:r>
              <a:rPr lang="en-US" sz="2400" b="1" dirty="0"/>
              <a:t>contract concerning </a:t>
            </a:r>
            <a:br>
              <a:rPr lang="en-US" sz="2400" b="1" dirty="0"/>
            </a:br>
            <a:r>
              <a:rPr lang="en-US" sz="2400" b="1" dirty="0"/>
              <a:t>the poor</a:t>
            </a:r>
          </a:p>
          <a:p>
            <a:pPr lvl="1"/>
            <a:r>
              <a:rPr lang="en-US" sz="2400" b="1" dirty="0"/>
              <a:t>All contracts for more than $500.00 must be in writing and available for review </a:t>
            </a:r>
          </a:p>
          <a:p>
            <a:r>
              <a:rPr lang="en-US" sz="2600" b="1" dirty="0"/>
              <a:t>1879</a:t>
            </a:r>
          </a:p>
          <a:p>
            <a:pPr lvl="1"/>
            <a:r>
              <a:rPr lang="en-US" sz="2400" b="1" dirty="0"/>
              <a:t>State gave </a:t>
            </a:r>
            <a:br>
              <a:rPr lang="en-US" sz="2400" b="1" dirty="0"/>
            </a:br>
            <a:r>
              <a:rPr lang="en-US" sz="2400" b="1" dirty="0"/>
              <a:t>Directors authority to withdraw relief from anyone refusing to go to the almshouse</a:t>
            </a:r>
          </a:p>
          <a:p>
            <a:endParaRPr lang="en-US" dirty="0"/>
          </a:p>
        </p:txBody>
      </p:sp>
      <p:graphicFrame>
        <p:nvGraphicFramePr>
          <p:cNvPr id="5" name="Table 5">
            <a:extLst>
              <a:ext uri="{FF2B5EF4-FFF2-40B4-BE49-F238E27FC236}">
                <a16:creationId xmlns="" xmlns:a16="http://schemas.microsoft.com/office/drawing/2014/main" id="{7F6C29FD-2525-454D-AFA3-A47DE41A9975}"/>
              </a:ext>
            </a:extLst>
          </p:cNvPr>
          <p:cNvGraphicFramePr>
            <a:graphicFrameLocks noGrp="1"/>
          </p:cNvGraphicFramePr>
          <p:nvPr>
            <p:ph sz="half" idx="2"/>
            <p:extLst>
              <p:ext uri="{D42A27DB-BD31-4B8C-83A1-F6EECF244321}">
                <p14:modId xmlns:p14="http://schemas.microsoft.com/office/powerpoint/2010/main" val="1504988070"/>
              </p:ext>
            </p:extLst>
          </p:nvPr>
        </p:nvGraphicFramePr>
        <p:xfrm>
          <a:off x="0" y="3183725"/>
          <a:ext cx="3474696" cy="2392680"/>
        </p:xfrm>
        <a:graphic>
          <a:graphicData uri="http://schemas.openxmlformats.org/drawingml/2006/table">
            <a:tbl>
              <a:tblPr firstRow="1" bandRow="1">
                <a:tableStyleId>{5C22544A-7EE6-4342-B048-85BDC9FD1C3A}</a:tableStyleId>
              </a:tblPr>
              <a:tblGrid>
                <a:gridCol w="1029550">
                  <a:extLst>
                    <a:ext uri="{9D8B030D-6E8A-4147-A177-3AD203B41FA5}">
                      <a16:colId xmlns="" xmlns:a16="http://schemas.microsoft.com/office/drawing/2014/main" val="1686114888"/>
                    </a:ext>
                  </a:extLst>
                </a:gridCol>
                <a:gridCol w="1222573">
                  <a:extLst>
                    <a:ext uri="{9D8B030D-6E8A-4147-A177-3AD203B41FA5}">
                      <a16:colId xmlns="" xmlns:a16="http://schemas.microsoft.com/office/drawing/2014/main" val="1161319935"/>
                    </a:ext>
                  </a:extLst>
                </a:gridCol>
                <a:gridCol w="1222573">
                  <a:extLst>
                    <a:ext uri="{9D8B030D-6E8A-4147-A177-3AD203B41FA5}">
                      <a16:colId xmlns="" xmlns:a16="http://schemas.microsoft.com/office/drawing/2014/main" val="3920624963"/>
                    </a:ext>
                  </a:extLst>
                </a:gridCol>
              </a:tblGrid>
              <a:tr h="370840">
                <a:tc>
                  <a:txBody>
                    <a:bodyPr/>
                    <a:lstStyle/>
                    <a:p>
                      <a:pPr algn="ctr"/>
                      <a:r>
                        <a:rPr lang="en-US" b="1" dirty="0">
                          <a:solidFill>
                            <a:schemeClr val="tx1"/>
                          </a:solidFill>
                        </a:rPr>
                        <a:t>YEAR</a:t>
                      </a:r>
                    </a:p>
                  </a:txBody>
                  <a:tcPr marL="96510" marR="96510"/>
                </a:tc>
                <a:tc>
                  <a:txBody>
                    <a:bodyPr/>
                    <a:lstStyle/>
                    <a:p>
                      <a:pPr algn="ctr"/>
                      <a:r>
                        <a:rPr lang="en-US" b="1" dirty="0">
                          <a:solidFill>
                            <a:schemeClr val="tx1"/>
                          </a:solidFill>
                        </a:rPr>
                        <a:t>NUMBER OF POOR</a:t>
                      </a:r>
                    </a:p>
                  </a:txBody>
                  <a:tcPr marL="96510" marR="96510"/>
                </a:tc>
                <a:tc>
                  <a:txBody>
                    <a:bodyPr/>
                    <a:lstStyle/>
                    <a:p>
                      <a:pPr algn="ctr"/>
                      <a:r>
                        <a:rPr lang="en-US" b="1" dirty="0">
                          <a:solidFill>
                            <a:schemeClr val="tx1"/>
                          </a:solidFill>
                        </a:rPr>
                        <a:t>COST</a:t>
                      </a:r>
                    </a:p>
                  </a:txBody>
                  <a:tcPr marL="96510" marR="96510">
                    <a:solidFill>
                      <a:schemeClr val="accent4">
                        <a:lumMod val="60000"/>
                        <a:lumOff val="40000"/>
                      </a:schemeClr>
                    </a:solidFill>
                  </a:tcPr>
                </a:tc>
                <a:extLst>
                  <a:ext uri="{0D108BD9-81ED-4DB2-BD59-A6C34878D82A}">
                    <a16:rowId xmlns="" xmlns:a16="http://schemas.microsoft.com/office/drawing/2014/main" val="3546201368"/>
                  </a:ext>
                </a:extLst>
              </a:tr>
              <a:tr h="370840">
                <a:tc>
                  <a:txBody>
                    <a:bodyPr/>
                    <a:lstStyle/>
                    <a:p>
                      <a:r>
                        <a:rPr lang="en-US" dirty="0"/>
                        <a:t>1860</a:t>
                      </a:r>
                    </a:p>
                  </a:txBody>
                  <a:tcPr marL="96510" marR="96510"/>
                </a:tc>
                <a:tc>
                  <a:txBody>
                    <a:bodyPr/>
                    <a:lstStyle/>
                    <a:p>
                      <a:r>
                        <a:rPr lang="en-US" dirty="0"/>
                        <a:t>107</a:t>
                      </a:r>
                    </a:p>
                  </a:txBody>
                  <a:tcPr marL="96510" marR="96510"/>
                </a:tc>
                <a:tc>
                  <a:txBody>
                    <a:bodyPr/>
                    <a:lstStyle/>
                    <a:p>
                      <a:pPr algn="r"/>
                      <a:r>
                        <a:rPr lang="en-US" b="1" dirty="0"/>
                        <a:t>7,629.00</a:t>
                      </a:r>
                    </a:p>
                  </a:txBody>
                  <a:tcPr marL="96510" marR="96510">
                    <a:solidFill>
                      <a:schemeClr val="accent4">
                        <a:lumMod val="60000"/>
                        <a:lumOff val="40000"/>
                      </a:schemeClr>
                    </a:solidFill>
                  </a:tcPr>
                </a:tc>
                <a:extLst>
                  <a:ext uri="{0D108BD9-81ED-4DB2-BD59-A6C34878D82A}">
                    <a16:rowId xmlns="" xmlns:a16="http://schemas.microsoft.com/office/drawing/2014/main" val="2414657606"/>
                  </a:ext>
                </a:extLst>
              </a:tr>
              <a:tr h="370840">
                <a:tc>
                  <a:txBody>
                    <a:bodyPr/>
                    <a:lstStyle/>
                    <a:p>
                      <a:r>
                        <a:rPr lang="en-US" dirty="0"/>
                        <a:t>1880</a:t>
                      </a:r>
                    </a:p>
                  </a:txBody>
                  <a:tcPr marL="96510" marR="96510"/>
                </a:tc>
                <a:tc>
                  <a:txBody>
                    <a:bodyPr/>
                    <a:lstStyle/>
                    <a:p>
                      <a:r>
                        <a:rPr lang="en-US" dirty="0"/>
                        <a:t>221</a:t>
                      </a:r>
                    </a:p>
                  </a:txBody>
                  <a:tcPr marL="96510" marR="96510"/>
                </a:tc>
                <a:tc>
                  <a:txBody>
                    <a:bodyPr/>
                    <a:lstStyle/>
                    <a:p>
                      <a:pPr algn="r"/>
                      <a:r>
                        <a:rPr lang="en-US" b="1" dirty="0"/>
                        <a:t>28,659.00</a:t>
                      </a:r>
                    </a:p>
                  </a:txBody>
                  <a:tcPr marL="96510" marR="96510">
                    <a:solidFill>
                      <a:schemeClr val="accent4">
                        <a:lumMod val="60000"/>
                        <a:lumOff val="40000"/>
                      </a:schemeClr>
                    </a:solidFill>
                  </a:tcPr>
                </a:tc>
                <a:extLst>
                  <a:ext uri="{0D108BD9-81ED-4DB2-BD59-A6C34878D82A}">
                    <a16:rowId xmlns="" xmlns:a16="http://schemas.microsoft.com/office/drawing/2014/main" val="4145428199"/>
                  </a:ext>
                </a:extLst>
              </a:tr>
              <a:tr h="370840">
                <a:tc>
                  <a:txBody>
                    <a:bodyPr/>
                    <a:lstStyle/>
                    <a:p>
                      <a:r>
                        <a:rPr lang="en-US" dirty="0"/>
                        <a:t>1890</a:t>
                      </a:r>
                    </a:p>
                  </a:txBody>
                  <a:tcPr marL="96510" marR="96510"/>
                </a:tc>
                <a:tc>
                  <a:txBody>
                    <a:bodyPr/>
                    <a:lstStyle/>
                    <a:p>
                      <a:r>
                        <a:rPr lang="en-US" dirty="0"/>
                        <a:t>183</a:t>
                      </a:r>
                    </a:p>
                  </a:txBody>
                  <a:tcPr marL="96510" marR="96510"/>
                </a:tc>
                <a:tc>
                  <a:txBody>
                    <a:bodyPr/>
                    <a:lstStyle/>
                    <a:p>
                      <a:pPr algn="r"/>
                      <a:r>
                        <a:rPr lang="en-US" b="1" dirty="0"/>
                        <a:t>33,000.00</a:t>
                      </a:r>
                    </a:p>
                  </a:txBody>
                  <a:tcPr marL="96510" marR="96510">
                    <a:solidFill>
                      <a:schemeClr val="accent4">
                        <a:lumMod val="60000"/>
                        <a:lumOff val="40000"/>
                      </a:schemeClr>
                    </a:solidFill>
                  </a:tcPr>
                </a:tc>
                <a:extLst>
                  <a:ext uri="{0D108BD9-81ED-4DB2-BD59-A6C34878D82A}">
                    <a16:rowId xmlns="" xmlns:a16="http://schemas.microsoft.com/office/drawing/2014/main" val="4127460067"/>
                  </a:ext>
                </a:extLst>
              </a:tr>
              <a:tr h="370840">
                <a:tc gridSpan="3">
                  <a:txBody>
                    <a:bodyPr/>
                    <a:lstStyle/>
                    <a:p>
                      <a:pPr algn="r"/>
                      <a:r>
                        <a:rPr lang="en-US" dirty="0"/>
                        <a:t>Source:  </a:t>
                      </a:r>
                      <a:r>
                        <a:rPr lang="en-US" i="1" dirty="0"/>
                        <a:t>Nelson’s Biographical Dictionary</a:t>
                      </a:r>
                      <a:r>
                        <a:rPr lang="en-US" dirty="0"/>
                        <a:t>, 147 &amp; 373</a:t>
                      </a:r>
                    </a:p>
                  </a:txBody>
                  <a:tcPr marL="96510" marR="96510"/>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17116968"/>
                  </a:ext>
                </a:extLst>
              </a:tr>
            </a:tbl>
          </a:graphicData>
        </a:graphic>
      </p:graphicFrame>
      <p:sp>
        <p:nvSpPr>
          <p:cNvPr id="7" name="TextBox 6">
            <a:extLst>
              <a:ext uri="{FF2B5EF4-FFF2-40B4-BE49-F238E27FC236}">
                <a16:creationId xmlns="" xmlns:a16="http://schemas.microsoft.com/office/drawing/2014/main" id="{80E13925-76E8-4535-9AD4-7A34C0AAD845}"/>
              </a:ext>
            </a:extLst>
          </p:cNvPr>
          <p:cNvSpPr txBox="1"/>
          <p:nvPr/>
        </p:nvSpPr>
        <p:spPr>
          <a:xfrm>
            <a:off x="7751561" y="964734"/>
            <a:ext cx="3875580"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Throughout the 19th century almshouses were a last resort for those who were poor, disabled, and elderly</a:t>
            </a:r>
          </a:p>
          <a:p>
            <a:pPr marL="285750" indent="-285750">
              <a:buFont typeface="Arial" panose="020B0604020202020204" pitchFamily="34" charset="0"/>
              <a:buChar char="•"/>
            </a:pPr>
            <a:r>
              <a:rPr lang="en-US" sz="2000" b="1" dirty="0"/>
              <a:t>Many residents experienced mistreatment, destitution, and inhumanity </a:t>
            </a:r>
          </a:p>
          <a:p>
            <a:pPr marL="285750" indent="-285750">
              <a:buFont typeface="Arial" panose="020B0604020202020204" pitchFamily="34" charset="0"/>
              <a:buChar char="•"/>
            </a:pPr>
            <a:r>
              <a:rPr lang="en-US" sz="2000" b="1" dirty="0"/>
              <a:t>As almshouses continued into the 19th century, activists such as </a:t>
            </a:r>
            <a:r>
              <a:rPr lang="en-US" sz="2000" b="1" dirty="0">
                <a:hlinkClick r:id="rId2" action="ppaction://hlinkfile" tooltip="Dorothea Dix">
                  <a:extLst>
                    <a:ext uri="{A12FA001-AC4F-418D-AE19-62706E023703}">
                      <ahyp:hlinkClr xmlns="" xmlns:ahyp="http://schemas.microsoft.com/office/drawing/2018/hyperlinkcolor" val="tx"/>
                    </a:ext>
                  </a:extLst>
                </a:hlinkClick>
              </a:rPr>
              <a:t>Dorothea Dix</a:t>
            </a:r>
            <a:r>
              <a:rPr lang="en-US" sz="2000" b="1" dirty="0"/>
              <a:t> fought for the removal of children, the mentally ill, and the developmentally disabled from all almshouses and to increase the number of institutions, hospitals, and asylums for those  groups to reside in </a:t>
            </a:r>
          </a:p>
        </p:txBody>
      </p:sp>
      <p:pic>
        <p:nvPicPr>
          <p:cNvPr id="11" name="Picture 10">
            <a:extLst>
              <a:ext uri="{FF2B5EF4-FFF2-40B4-BE49-F238E27FC236}">
                <a16:creationId xmlns="" xmlns:a16="http://schemas.microsoft.com/office/drawing/2014/main" id="{EF0978CE-6AC8-4FA9-87FD-635D8D8C03E9}"/>
              </a:ext>
            </a:extLst>
          </p:cNvPr>
          <p:cNvPicPr>
            <a:picLocks noChangeAspect="1"/>
          </p:cNvPicPr>
          <p:nvPr/>
        </p:nvPicPr>
        <p:blipFill>
          <a:blip r:embed="rId3"/>
          <a:stretch>
            <a:fillRect/>
          </a:stretch>
        </p:blipFill>
        <p:spPr>
          <a:xfrm>
            <a:off x="6199464" y="310393"/>
            <a:ext cx="1677797" cy="1904301"/>
          </a:xfrm>
          <a:prstGeom prst="rect">
            <a:avLst/>
          </a:prstGeom>
        </p:spPr>
      </p:pic>
      <p:sp>
        <p:nvSpPr>
          <p:cNvPr id="4" name="TextBox 3">
            <a:extLst>
              <a:ext uri="{FF2B5EF4-FFF2-40B4-BE49-F238E27FC236}">
                <a16:creationId xmlns="" xmlns:a16="http://schemas.microsoft.com/office/drawing/2014/main" id="{8BEEF6F4-EB3A-4EDB-A930-EF8813758B75}"/>
              </a:ext>
            </a:extLst>
          </p:cNvPr>
          <p:cNvSpPr txBox="1"/>
          <p:nvPr/>
        </p:nvSpPr>
        <p:spPr>
          <a:xfrm>
            <a:off x="3560987" y="650148"/>
            <a:ext cx="1799578" cy="646331"/>
          </a:xfrm>
          <a:prstGeom prst="rect">
            <a:avLst/>
          </a:prstGeom>
          <a:solidFill>
            <a:schemeClr val="accent4">
              <a:lumMod val="60000"/>
              <a:lumOff val="40000"/>
            </a:schemeClr>
          </a:solidFill>
        </p:spPr>
        <p:txBody>
          <a:bodyPr wrap="square" rtlCol="0">
            <a:spAutoFit/>
          </a:bodyPr>
          <a:lstStyle/>
          <a:p>
            <a:r>
              <a:rPr lang="en-US" b="1" dirty="0"/>
              <a:t>CONTROLLING EXPENSES</a:t>
            </a:r>
          </a:p>
        </p:txBody>
      </p:sp>
    </p:spTree>
    <p:extLst>
      <p:ext uri="{BB962C8B-B14F-4D97-AF65-F5344CB8AC3E}">
        <p14:creationId xmlns:p14="http://schemas.microsoft.com/office/powerpoint/2010/main" val="320310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B1D29-9BCC-4B70-90F1-ED2E30963142}"/>
              </a:ext>
            </a:extLst>
          </p:cNvPr>
          <p:cNvSpPr>
            <a:spLocks noGrp="1"/>
          </p:cNvSpPr>
          <p:nvPr>
            <p:ph type="title"/>
          </p:nvPr>
        </p:nvSpPr>
        <p:spPr/>
        <p:txBody>
          <a:bodyPr/>
          <a:lstStyle/>
          <a:p>
            <a:r>
              <a:rPr lang="en-US" b="1" dirty="0">
                <a:solidFill>
                  <a:schemeClr val="tx1"/>
                </a:solidFill>
              </a:rPr>
              <a:t>Dorothea Dix</a:t>
            </a:r>
          </a:p>
        </p:txBody>
      </p:sp>
      <p:sp>
        <p:nvSpPr>
          <p:cNvPr id="3" name="Content Placeholder 2">
            <a:extLst>
              <a:ext uri="{FF2B5EF4-FFF2-40B4-BE49-F238E27FC236}">
                <a16:creationId xmlns="" xmlns:a16="http://schemas.microsoft.com/office/drawing/2014/main" id="{13E3DA5E-7976-4570-A0F2-8FB15629278C}"/>
              </a:ext>
            </a:extLst>
          </p:cNvPr>
          <p:cNvSpPr>
            <a:spLocks noGrp="1"/>
          </p:cNvSpPr>
          <p:nvPr>
            <p:ph sz="half" idx="1"/>
          </p:nvPr>
        </p:nvSpPr>
        <p:spPr/>
        <p:txBody>
          <a:bodyPr>
            <a:normAutofit lnSpcReduction="10000"/>
          </a:bodyPr>
          <a:lstStyle/>
          <a:p>
            <a:r>
              <a:rPr lang="en-US" b="1" dirty="0"/>
              <a:t>Dorothea Lynde Dix</a:t>
            </a:r>
            <a:r>
              <a:rPr lang="en-US" dirty="0"/>
              <a:t> (April 4, 1802 – July 17, 1887) </a:t>
            </a:r>
          </a:p>
          <a:p>
            <a:r>
              <a:rPr lang="en-US" dirty="0">
                <a:solidFill>
                  <a:schemeClr val="tx1"/>
                </a:solidFill>
              </a:rPr>
              <a:t>An American advocate on behalf of the indigent mentally ill who, through a vigorous and sustained program of lobbying state legislatures and the United States Congress, </a:t>
            </a:r>
            <a:r>
              <a:rPr lang="en-US" b="1" dirty="0">
                <a:solidFill>
                  <a:schemeClr val="accent6"/>
                </a:solidFill>
              </a:rPr>
              <a:t>created the first generation of American mental asylums </a:t>
            </a:r>
          </a:p>
          <a:p>
            <a:r>
              <a:rPr lang="en-US" dirty="0">
                <a:solidFill>
                  <a:schemeClr val="tx1"/>
                </a:solidFill>
              </a:rPr>
              <a:t>During the Civil War, Dix served as a Superintendent of Army Nurses </a:t>
            </a:r>
          </a:p>
          <a:p>
            <a:r>
              <a:rPr lang="en-US" b="1" dirty="0">
                <a:solidFill>
                  <a:schemeClr val="tx1"/>
                </a:solidFill>
              </a:rPr>
              <a:t>Warren State Hospital in Warren, PA, for the mentally impaired was opened in 1880</a:t>
            </a:r>
          </a:p>
          <a:p>
            <a:endParaRPr lang="en-US" dirty="0"/>
          </a:p>
        </p:txBody>
      </p:sp>
      <p:pic>
        <p:nvPicPr>
          <p:cNvPr id="6" name="Content Placeholder 5">
            <a:extLst>
              <a:ext uri="{FF2B5EF4-FFF2-40B4-BE49-F238E27FC236}">
                <a16:creationId xmlns="" xmlns:a16="http://schemas.microsoft.com/office/drawing/2014/main" id="{82D4E9FB-AB70-4537-B485-174CBD401235}"/>
              </a:ext>
            </a:extLst>
          </p:cNvPr>
          <p:cNvPicPr>
            <a:picLocks noGrp="1" noChangeAspect="1"/>
          </p:cNvPicPr>
          <p:nvPr>
            <p:ph sz="half" idx="2"/>
          </p:nvPr>
        </p:nvPicPr>
        <p:blipFill>
          <a:blip r:embed="rId2"/>
          <a:stretch>
            <a:fillRect/>
          </a:stretch>
        </p:blipFill>
        <p:spPr>
          <a:xfrm>
            <a:off x="7968456" y="1428750"/>
            <a:ext cx="3175000" cy="4000500"/>
          </a:xfrm>
        </p:spPr>
      </p:pic>
    </p:spTree>
    <p:extLst>
      <p:ext uri="{BB962C8B-B14F-4D97-AF65-F5344CB8AC3E}">
        <p14:creationId xmlns:p14="http://schemas.microsoft.com/office/powerpoint/2010/main" val="839929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79D43-3DED-4688-9A51-BA3C284E3CC6}"/>
              </a:ext>
            </a:extLst>
          </p:cNvPr>
          <p:cNvSpPr>
            <a:spLocks noGrp="1"/>
          </p:cNvSpPr>
          <p:nvPr>
            <p:ph type="title"/>
          </p:nvPr>
        </p:nvSpPr>
        <p:spPr/>
        <p:txBody>
          <a:bodyPr/>
          <a:lstStyle/>
          <a:p>
            <a:r>
              <a:rPr lang="en-US" b="1" dirty="0">
                <a:solidFill>
                  <a:schemeClr val="tx1"/>
                </a:solidFill>
              </a:rPr>
              <a:t>State creates Warren State Hospital for treatment of insane  in NW PA</a:t>
            </a:r>
          </a:p>
        </p:txBody>
      </p:sp>
      <p:sp>
        <p:nvSpPr>
          <p:cNvPr id="3" name="Content Placeholder 2">
            <a:extLst>
              <a:ext uri="{FF2B5EF4-FFF2-40B4-BE49-F238E27FC236}">
                <a16:creationId xmlns="" xmlns:a16="http://schemas.microsoft.com/office/drawing/2014/main" id="{EA25E9FC-B0FE-4CAC-9FBA-DE447A15D90D}"/>
              </a:ext>
            </a:extLst>
          </p:cNvPr>
          <p:cNvSpPr>
            <a:spLocks noGrp="1"/>
          </p:cNvSpPr>
          <p:nvPr>
            <p:ph sz="half" idx="1"/>
          </p:nvPr>
        </p:nvSpPr>
        <p:spPr>
          <a:xfrm>
            <a:off x="3582686" y="868680"/>
            <a:ext cx="3866738" cy="5540509"/>
          </a:xfrm>
        </p:spPr>
        <p:txBody>
          <a:bodyPr>
            <a:normAutofit/>
          </a:bodyPr>
          <a:lstStyle/>
          <a:p>
            <a:r>
              <a:rPr lang="en-US" b="1" dirty="0"/>
              <a:t>1873</a:t>
            </a:r>
          </a:p>
          <a:p>
            <a:pPr lvl="1"/>
            <a:r>
              <a:rPr lang="en-US" sz="2000" b="1" dirty="0"/>
              <a:t>Approved August 1873, the Governor of PA was authorized to appoint 3 commissioners to select a site and build a hospital for the insane of the Northwestern district of the state (Erie, Crawford, Mercer, Venango, Warren, Clarion Counties)</a:t>
            </a:r>
          </a:p>
          <a:p>
            <a:r>
              <a:rPr lang="en-US" b="1" dirty="0"/>
              <a:t>1880 </a:t>
            </a:r>
          </a:p>
          <a:p>
            <a:pPr lvl="1"/>
            <a:r>
              <a:rPr lang="en-US" b="1" dirty="0"/>
              <a:t>Warren State Hospital opened  </a:t>
            </a:r>
          </a:p>
          <a:p>
            <a:r>
              <a:rPr lang="en-US" b="1" dirty="0"/>
              <a:t>1885 </a:t>
            </a:r>
          </a:p>
          <a:p>
            <a:pPr lvl="1"/>
            <a:r>
              <a:rPr lang="en-US" b="1" dirty="0"/>
              <a:t>Male insane from Mill Creek Almshouse were transferred to Warren State Hospital</a:t>
            </a:r>
          </a:p>
          <a:p>
            <a:endParaRPr lang="en-US" dirty="0"/>
          </a:p>
        </p:txBody>
      </p:sp>
      <p:pic>
        <p:nvPicPr>
          <p:cNvPr id="7" name="Content Placeholder 6">
            <a:extLst>
              <a:ext uri="{FF2B5EF4-FFF2-40B4-BE49-F238E27FC236}">
                <a16:creationId xmlns="" xmlns:a16="http://schemas.microsoft.com/office/drawing/2014/main" id="{96FD7B97-7B0D-4B13-B55D-3F9701DE6CD4}"/>
              </a:ext>
            </a:extLst>
          </p:cNvPr>
          <p:cNvPicPr>
            <a:picLocks noGrp="1" noChangeAspect="1"/>
          </p:cNvPicPr>
          <p:nvPr>
            <p:ph sz="half" idx="2"/>
          </p:nvPr>
        </p:nvPicPr>
        <p:blipFill>
          <a:blip r:embed="rId2"/>
          <a:stretch>
            <a:fillRect/>
          </a:stretch>
        </p:blipFill>
        <p:spPr>
          <a:xfrm>
            <a:off x="7508147" y="1674019"/>
            <a:ext cx="3976381" cy="3023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6826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404BE-5E48-41AC-9DAB-FF06FDD2E810}"/>
              </a:ext>
            </a:extLst>
          </p:cNvPr>
          <p:cNvSpPr>
            <a:spLocks noGrp="1"/>
          </p:cNvSpPr>
          <p:nvPr>
            <p:ph type="title"/>
          </p:nvPr>
        </p:nvSpPr>
        <p:spPr/>
        <p:txBody>
          <a:bodyPr>
            <a:normAutofit fontScale="90000"/>
          </a:bodyPr>
          <a:lstStyle/>
          <a:p>
            <a:r>
              <a:rPr lang="en-US" b="1" dirty="0">
                <a:solidFill>
                  <a:schemeClr val="tx1"/>
                </a:solidFill>
              </a:rPr>
              <a:t>State Creates Polk Center</a:t>
            </a:r>
            <a:br>
              <a:rPr lang="en-US" b="1" dirty="0">
                <a:solidFill>
                  <a:schemeClr val="tx1"/>
                </a:solidFill>
              </a:rPr>
            </a:br>
            <a:r>
              <a:rPr lang="en-US" b="1" dirty="0">
                <a:solidFill>
                  <a:schemeClr val="tx1"/>
                </a:solidFill>
              </a:rPr>
              <a:t/>
            </a:r>
            <a:br>
              <a:rPr lang="en-US" b="1" dirty="0">
                <a:solidFill>
                  <a:schemeClr val="tx1"/>
                </a:solidFill>
              </a:rPr>
            </a:br>
            <a:r>
              <a:rPr lang="en-US" sz="2700" b="1" dirty="0">
                <a:solidFill>
                  <a:schemeClr val="tx1"/>
                </a:solidFill>
              </a:rPr>
              <a:t>1883</a:t>
            </a:r>
            <a:r>
              <a:rPr lang="en-US" sz="2200" dirty="0"/>
              <a:t/>
            </a:r>
            <a:br>
              <a:rPr lang="en-US" sz="2200" dirty="0"/>
            </a:br>
            <a:r>
              <a:rPr lang="en-US" sz="2200" b="1" dirty="0">
                <a:solidFill>
                  <a:schemeClr val="tx1"/>
                </a:solidFill>
              </a:rPr>
              <a:t>State act made it unlawful to keep children ages 2 to 15 in an almshouse for longer than 60 days unless the child was an epileptic, paralytic,  unteachable, deformed and incapable of working </a:t>
            </a:r>
            <a:br>
              <a:rPr lang="en-US" sz="2200" b="1" dirty="0">
                <a:solidFill>
                  <a:schemeClr val="tx1"/>
                </a:solidFill>
              </a:rPr>
            </a:br>
            <a:endParaRPr lang="en-US" sz="2200" b="1" dirty="0">
              <a:solidFill>
                <a:schemeClr val="tx1"/>
              </a:solidFill>
            </a:endParaRPr>
          </a:p>
        </p:txBody>
      </p:sp>
      <p:sp>
        <p:nvSpPr>
          <p:cNvPr id="3" name="Content Placeholder 2">
            <a:extLst>
              <a:ext uri="{FF2B5EF4-FFF2-40B4-BE49-F238E27FC236}">
                <a16:creationId xmlns="" xmlns:a16="http://schemas.microsoft.com/office/drawing/2014/main" id="{CFC1FB49-C8E2-4EF0-9696-4753D0240FF6}"/>
              </a:ext>
            </a:extLst>
          </p:cNvPr>
          <p:cNvSpPr>
            <a:spLocks noGrp="1"/>
          </p:cNvSpPr>
          <p:nvPr>
            <p:ph sz="half" idx="1"/>
          </p:nvPr>
        </p:nvSpPr>
        <p:spPr>
          <a:xfrm>
            <a:off x="7919207" y="864108"/>
            <a:ext cx="3810754" cy="5120640"/>
          </a:xfrm>
        </p:spPr>
        <p:txBody>
          <a:bodyPr>
            <a:normAutofit fontScale="92500" lnSpcReduction="20000"/>
          </a:bodyPr>
          <a:lstStyle/>
          <a:p>
            <a:r>
              <a:rPr lang="en-US" dirty="0"/>
              <a:t>1917</a:t>
            </a:r>
          </a:p>
          <a:p>
            <a:pPr lvl="1"/>
            <a:r>
              <a:rPr lang="en-US" sz="2200" dirty="0"/>
              <a:t>State permits Directors of Poor to enter contract with institutions for the care of persons with hearing impairment and blindness</a:t>
            </a:r>
            <a:br>
              <a:rPr lang="en-US" sz="2200" dirty="0"/>
            </a:br>
            <a:endParaRPr lang="en-US" sz="2200" dirty="0"/>
          </a:p>
          <a:p>
            <a:r>
              <a:rPr lang="en-US" sz="2200" dirty="0"/>
              <a:t>1923</a:t>
            </a:r>
          </a:p>
          <a:p>
            <a:pPr lvl="1"/>
            <a:r>
              <a:rPr lang="en-US" sz="2200" dirty="0"/>
              <a:t>Mental Health Act dictates that persons in need of treatment and care in a mental hospital be detained in almshouse only in an emergency</a:t>
            </a:r>
            <a:br>
              <a:rPr lang="en-US" sz="2200" dirty="0"/>
            </a:br>
            <a:endParaRPr lang="en-US" sz="2200" dirty="0"/>
          </a:p>
          <a:p>
            <a:pPr lvl="1"/>
            <a:r>
              <a:rPr lang="en-US" sz="2200" dirty="0"/>
              <a:t>Expenses for insane paupers in public institution was to be joint responsibility of the State, the county and the Poor District</a:t>
            </a:r>
          </a:p>
          <a:p>
            <a:pPr lvl="1"/>
            <a:endParaRPr lang="en-US" dirty="0"/>
          </a:p>
        </p:txBody>
      </p:sp>
      <p:pic>
        <p:nvPicPr>
          <p:cNvPr id="6" name="Content Placeholder 5">
            <a:extLst>
              <a:ext uri="{FF2B5EF4-FFF2-40B4-BE49-F238E27FC236}">
                <a16:creationId xmlns="" xmlns:a16="http://schemas.microsoft.com/office/drawing/2014/main" id="{70458CED-676D-4E67-880F-49020F941D40}"/>
              </a:ext>
            </a:extLst>
          </p:cNvPr>
          <p:cNvPicPr>
            <a:picLocks noGrp="1" noChangeAspect="1"/>
          </p:cNvPicPr>
          <p:nvPr>
            <p:ph sz="half" idx="2"/>
          </p:nvPr>
        </p:nvPicPr>
        <p:blipFill>
          <a:blip r:embed="rId2"/>
          <a:stretch>
            <a:fillRect/>
          </a:stretch>
        </p:blipFill>
        <p:spPr>
          <a:xfrm>
            <a:off x="3478323" y="759337"/>
            <a:ext cx="4162961" cy="2441196"/>
          </a:xfrm>
        </p:spPr>
      </p:pic>
      <p:sp>
        <p:nvSpPr>
          <p:cNvPr id="7" name="TextBox 6">
            <a:extLst>
              <a:ext uri="{FF2B5EF4-FFF2-40B4-BE49-F238E27FC236}">
                <a16:creationId xmlns="" xmlns:a16="http://schemas.microsoft.com/office/drawing/2014/main" id="{7ACD145E-52F5-46B2-BB4E-316E544E5879}"/>
              </a:ext>
            </a:extLst>
          </p:cNvPr>
          <p:cNvSpPr txBox="1"/>
          <p:nvPr/>
        </p:nvSpPr>
        <p:spPr>
          <a:xfrm>
            <a:off x="3200401" y="3200533"/>
            <a:ext cx="5196979" cy="2860358"/>
          </a:xfrm>
          <a:prstGeom prst="roundRect">
            <a:avLst/>
          </a:prstGeom>
          <a:solidFill>
            <a:schemeClr val="accent3">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n-US" dirty="0"/>
              <a:t>1893</a:t>
            </a:r>
          </a:p>
          <a:p>
            <a:pPr marL="742950" lvl="1" indent="-285750">
              <a:buFont typeface="Arial" panose="020B0604020202020204" pitchFamily="34" charset="0"/>
              <a:buChar char="•"/>
            </a:pPr>
            <a:r>
              <a:rPr lang="en-US" dirty="0"/>
              <a:t>The State  established Polk Center, an institution for </a:t>
            </a:r>
            <a:r>
              <a:rPr lang="en-US" b="1" dirty="0"/>
              <a:t>developmentally challenged children of Western Pennsylvania</a:t>
            </a:r>
            <a:r>
              <a:rPr lang="en-US" dirty="0"/>
              <a:t> and authorized the Governor to appoint five commissioners to select a site and build an institution</a:t>
            </a:r>
          </a:p>
          <a:p>
            <a:pPr marL="285750" indent="-285750">
              <a:buFont typeface="Arial" panose="020B0604020202020204" pitchFamily="34" charset="0"/>
              <a:buChar char="•"/>
            </a:pPr>
            <a:r>
              <a:rPr lang="en-US" dirty="0"/>
              <a:t>1897 </a:t>
            </a:r>
          </a:p>
          <a:p>
            <a:pPr marL="742950" lvl="1" indent="-285750">
              <a:buFont typeface="Arial" panose="020B0604020202020204" pitchFamily="34" charset="0"/>
              <a:buChar char="•"/>
            </a:pPr>
            <a:r>
              <a:rPr lang="en-US" dirty="0"/>
              <a:t>Polk Center for “feeble minded” opened</a:t>
            </a:r>
          </a:p>
        </p:txBody>
      </p:sp>
    </p:spTree>
    <p:extLst>
      <p:ext uri="{BB962C8B-B14F-4D97-AF65-F5344CB8AC3E}">
        <p14:creationId xmlns:p14="http://schemas.microsoft.com/office/powerpoint/2010/main" val="1656432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38496D-127C-47F8-94D3-B122FE168296}"/>
              </a:ext>
            </a:extLst>
          </p:cNvPr>
          <p:cNvSpPr>
            <a:spLocks noGrp="1"/>
          </p:cNvSpPr>
          <p:nvPr>
            <p:ph type="title"/>
          </p:nvPr>
        </p:nvSpPr>
        <p:spPr>
          <a:xfrm>
            <a:off x="252919" y="1123837"/>
            <a:ext cx="2947482" cy="2818989"/>
          </a:xfrm>
        </p:spPr>
        <p:txBody>
          <a:bodyPr>
            <a:normAutofit fontScale="90000"/>
          </a:bodyPr>
          <a:lstStyle/>
          <a:p>
            <a:r>
              <a:rPr lang="en-US" b="1" dirty="0">
                <a:solidFill>
                  <a:schemeClr val="tx1"/>
                </a:solidFill>
              </a:rPr>
              <a:t>The Importance of Philanthropic Organizations</a:t>
            </a:r>
            <a:br>
              <a:rPr lang="en-US" b="1" dirty="0">
                <a:solidFill>
                  <a:schemeClr val="tx1"/>
                </a:solidFill>
              </a:rPr>
            </a:br>
            <a:r>
              <a:rPr lang="en-US" b="1" dirty="0">
                <a:solidFill>
                  <a:schemeClr val="tx1"/>
                </a:solidFill>
              </a:rPr>
              <a:t>Continues</a:t>
            </a:r>
            <a:br>
              <a:rPr lang="en-US" b="1" dirty="0">
                <a:solidFill>
                  <a:schemeClr val="tx1"/>
                </a:solidFill>
              </a:rPr>
            </a:b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 xmlns:a16="http://schemas.microsoft.com/office/drawing/2014/main" id="{FB49EBD3-2F76-41A6-B2C8-28BA7FC21633}"/>
              </a:ext>
            </a:extLst>
          </p:cNvPr>
          <p:cNvSpPr>
            <a:spLocks noGrp="1"/>
          </p:cNvSpPr>
          <p:nvPr>
            <p:ph sz="half" idx="1"/>
          </p:nvPr>
        </p:nvSpPr>
        <p:spPr/>
        <p:txBody>
          <a:bodyPr>
            <a:normAutofit lnSpcReduction="10000"/>
          </a:bodyPr>
          <a:lstStyle/>
          <a:p>
            <a:r>
              <a:rPr lang="en-US" b="1" dirty="0"/>
              <a:t>1881 </a:t>
            </a:r>
          </a:p>
          <a:p>
            <a:pPr lvl="1"/>
            <a:r>
              <a:rPr lang="en-US" b="1" dirty="0"/>
              <a:t>W. L. Scott, J. F. Downing and W.S. Brown organized the </a:t>
            </a:r>
            <a:r>
              <a:rPr lang="en-US" b="1" u="sng" dirty="0"/>
              <a:t>Charity Society</a:t>
            </a:r>
          </a:p>
          <a:p>
            <a:pPr lvl="1"/>
            <a:r>
              <a:rPr lang="en-US" b="1" dirty="0"/>
              <a:t>Purpose was to coordinate care provided by Poor District and charitable agencies</a:t>
            </a:r>
          </a:p>
          <a:p>
            <a:pPr lvl="1"/>
            <a:r>
              <a:rPr lang="en-US" b="1" dirty="0"/>
              <a:t>Charity Society was concerned with overlapping relief</a:t>
            </a:r>
          </a:p>
          <a:p>
            <a:pPr lvl="1"/>
            <a:r>
              <a:rPr lang="en-US" b="1" dirty="0"/>
              <a:t>Mission:  promote the welfare of the po0r through the inculcation of self-reliance</a:t>
            </a:r>
          </a:p>
          <a:p>
            <a:pPr lvl="1"/>
            <a:r>
              <a:rPr lang="en-US" b="1" dirty="0"/>
              <a:t>Charity Society provided employment counselors to help direct poor to employment</a:t>
            </a:r>
          </a:p>
        </p:txBody>
      </p:sp>
      <p:graphicFrame>
        <p:nvGraphicFramePr>
          <p:cNvPr id="5" name="Content Placeholder 4">
            <a:extLst>
              <a:ext uri="{FF2B5EF4-FFF2-40B4-BE49-F238E27FC236}">
                <a16:creationId xmlns="" xmlns:a16="http://schemas.microsoft.com/office/drawing/2014/main" id="{D1BFADAE-0017-4FFF-A263-2C49C88AC6CC}"/>
              </a:ext>
            </a:extLst>
          </p:cNvPr>
          <p:cNvGraphicFramePr>
            <a:graphicFrameLocks noGrp="1"/>
          </p:cNvGraphicFramePr>
          <p:nvPr>
            <p:ph sz="half" idx="2"/>
            <p:extLst>
              <p:ext uri="{D42A27DB-BD31-4B8C-83A1-F6EECF244321}">
                <p14:modId xmlns:p14="http://schemas.microsoft.com/office/powerpoint/2010/main" val="3605597932"/>
              </p:ext>
            </p:extLst>
          </p:nvPr>
        </p:nvGraphicFramePr>
        <p:xfrm>
          <a:off x="7625491" y="893559"/>
          <a:ext cx="4018428" cy="5475613"/>
        </p:xfrm>
        <a:graphic>
          <a:graphicData uri="http://schemas.openxmlformats.org/drawingml/2006/table">
            <a:tbl>
              <a:tblPr firstRow="1" firstCol="1" bandRow="1">
                <a:tableStyleId>{5C22544A-7EE6-4342-B048-85BDC9FD1C3A}</a:tableStyleId>
              </a:tblPr>
              <a:tblGrid>
                <a:gridCol w="4018428">
                  <a:extLst>
                    <a:ext uri="{9D8B030D-6E8A-4147-A177-3AD203B41FA5}">
                      <a16:colId xmlns="" xmlns:a16="http://schemas.microsoft.com/office/drawing/2014/main" val="3859957627"/>
                    </a:ext>
                  </a:extLst>
                </a:gridCol>
              </a:tblGrid>
              <a:tr h="257437">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 EARLY PRIVATE PHILANTHROPIC</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 CENTERS  </a:t>
                      </a:r>
                    </a:p>
                  </a:txBody>
                  <a:tcPr marL="32578" marR="32578" marT="0" marB="0"/>
                </a:tc>
                <a:extLst>
                  <a:ext uri="{0D108BD9-81ED-4DB2-BD59-A6C34878D82A}">
                    <a16:rowId xmlns="" xmlns:a16="http://schemas.microsoft.com/office/drawing/2014/main" val="3735219958"/>
                  </a:ext>
                </a:extLst>
              </a:tr>
              <a:tr h="257437">
                <a:tc>
                  <a:txBody>
                    <a:bodyPr/>
                    <a:lstStyle/>
                    <a:p>
                      <a:pPr marL="0" marR="0">
                        <a:lnSpc>
                          <a:spcPct val="107000"/>
                        </a:lnSpc>
                        <a:spcBef>
                          <a:spcPts val="0"/>
                        </a:spcBef>
                        <a:spcAft>
                          <a:spcPts val="0"/>
                        </a:spcAft>
                      </a:pPr>
                      <a:r>
                        <a:rPr lang="en-US" sz="2000" dirty="0">
                          <a:solidFill>
                            <a:schemeClr val="tx1"/>
                          </a:solidFill>
                          <a:effectLst/>
                        </a:rPr>
                        <a:t>Ball Home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1872025337"/>
                  </a:ext>
                </a:extLst>
              </a:tr>
              <a:tr h="257437">
                <a:tc>
                  <a:txBody>
                    <a:bodyPr/>
                    <a:lstStyle/>
                    <a:p>
                      <a:pPr marL="0" marR="0">
                        <a:lnSpc>
                          <a:spcPct val="107000"/>
                        </a:lnSpc>
                        <a:spcBef>
                          <a:spcPts val="0"/>
                        </a:spcBef>
                        <a:spcAft>
                          <a:spcPts val="0"/>
                        </a:spcAft>
                      </a:pPr>
                      <a:r>
                        <a:rPr lang="en-US" sz="2000" dirty="0">
                          <a:solidFill>
                            <a:schemeClr val="tx1"/>
                          </a:solidFill>
                          <a:effectLst/>
                        </a:rPr>
                        <a:t>B’nai B’rith Home for Children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1516653616"/>
                  </a:ext>
                </a:extLst>
              </a:tr>
              <a:tr h="257437">
                <a:tc>
                  <a:txBody>
                    <a:bodyPr/>
                    <a:lstStyle/>
                    <a:p>
                      <a:pPr marL="0" marR="0">
                        <a:lnSpc>
                          <a:spcPct val="107000"/>
                        </a:lnSpc>
                        <a:spcBef>
                          <a:spcPts val="0"/>
                        </a:spcBef>
                        <a:spcAft>
                          <a:spcPts val="0"/>
                        </a:spcAft>
                      </a:pPr>
                      <a:r>
                        <a:rPr lang="en-US" sz="2000" dirty="0">
                          <a:solidFill>
                            <a:schemeClr val="tx1"/>
                          </a:solidFill>
                          <a:effectLst/>
                        </a:rPr>
                        <a:t>City Mission Home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2220900730"/>
                  </a:ext>
                </a:extLst>
              </a:tr>
              <a:tr h="257437">
                <a:tc>
                  <a:txBody>
                    <a:bodyPr/>
                    <a:lstStyle/>
                    <a:p>
                      <a:pPr marL="0" marR="0">
                        <a:lnSpc>
                          <a:spcPct val="107000"/>
                        </a:lnSpc>
                        <a:spcBef>
                          <a:spcPts val="0"/>
                        </a:spcBef>
                        <a:spcAft>
                          <a:spcPts val="0"/>
                        </a:spcAft>
                      </a:pPr>
                      <a:r>
                        <a:rPr lang="en-US" sz="2000" dirty="0">
                          <a:solidFill>
                            <a:schemeClr val="tx1"/>
                          </a:solidFill>
                          <a:effectLst/>
                        </a:rPr>
                        <a:t>Florence </a:t>
                      </a:r>
                      <a:r>
                        <a:rPr lang="en-US" sz="2000" dirty="0" err="1">
                          <a:solidFill>
                            <a:schemeClr val="tx1"/>
                          </a:solidFill>
                          <a:effectLst/>
                        </a:rPr>
                        <a:t>Crittenton</a:t>
                      </a:r>
                      <a:r>
                        <a:rPr lang="en-US" sz="2000" dirty="0">
                          <a:solidFill>
                            <a:schemeClr val="tx1"/>
                          </a:solidFill>
                          <a:effectLst/>
                        </a:rPr>
                        <a:t> Home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4095925182"/>
                  </a:ext>
                </a:extLst>
              </a:tr>
              <a:tr h="257437">
                <a:tc>
                  <a:txBody>
                    <a:bodyPr/>
                    <a:lstStyle/>
                    <a:p>
                      <a:pPr marL="0" marR="0">
                        <a:lnSpc>
                          <a:spcPct val="107000"/>
                        </a:lnSpc>
                        <a:spcBef>
                          <a:spcPts val="0"/>
                        </a:spcBef>
                        <a:spcAft>
                          <a:spcPts val="0"/>
                        </a:spcAft>
                      </a:pPr>
                      <a:r>
                        <a:rPr lang="en-US" sz="2000" dirty="0">
                          <a:solidFill>
                            <a:schemeClr val="tx1"/>
                          </a:solidFill>
                          <a:effectLst/>
                        </a:rPr>
                        <a:t>Erie Infants Home &amp; Hospital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2345937421"/>
                  </a:ext>
                </a:extLst>
              </a:tr>
              <a:tr h="257437">
                <a:tc>
                  <a:txBody>
                    <a:bodyPr/>
                    <a:lstStyle/>
                    <a:p>
                      <a:pPr marL="0" marR="0">
                        <a:lnSpc>
                          <a:spcPct val="107000"/>
                        </a:lnSpc>
                        <a:spcBef>
                          <a:spcPts val="0"/>
                        </a:spcBef>
                        <a:spcAft>
                          <a:spcPts val="0"/>
                        </a:spcAft>
                      </a:pPr>
                      <a:r>
                        <a:rPr lang="en-US" sz="2000" dirty="0">
                          <a:solidFill>
                            <a:schemeClr val="tx1"/>
                          </a:solidFill>
                          <a:effectLst/>
                        </a:rPr>
                        <a:t>Lutheran Home for the Aged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2058978642"/>
                  </a:ext>
                </a:extLst>
              </a:tr>
              <a:tr h="257437">
                <a:tc>
                  <a:txBody>
                    <a:bodyPr/>
                    <a:lstStyle/>
                    <a:p>
                      <a:pPr marL="0" marR="0">
                        <a:lnSpc>
                          <a:spcPct val="107000"/>
                        </a:lnSpc>
                        <a:spcBef>
                          <a:spcPts val="0"/>
                        </a:spcBef>
                        <a:spcAft>
                          <a:spcPts val="0"/>
                        </a:spcAft>
                      </a:pPr>
                      <a:r>
                        <a:rPr lang="en-US" sz="2000" dirty="0">
                          <a:solidFill>
                            <a:schemeClr val="tx1"/>
                          </a:solidFill>
                          <a:effectLst/>
                        </a:rPr>
                        <a:t>Our Lady of Peace House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1362802151"/>
                  </a:ext>
                </a:extLst>
              </a:tr>
              <a:tr h="257437">
                <a:tc>
                  <a:txBody>
                    <a:bodyPr/>
                    <a:lstStyle/>
                    <a:p>
                      <a:pPr marL="0" marR="0">
                        <a:lnSpc>
                          <a:spcPct val="107000"/>
                        </a:lnSpc>
                        <a:spcBef>
                          <a:spcPts val="0"/>
                        </a:spcBef>
                        <a:spcAft>
                          <a:spcPts val="0"/>
                        </a:spcAft>
                      </a:pPr>
                      <a:r>
                        <a:rPr lang="en-US" sz="2000" dirty="0">
                          <a:solidFill>
                            <a:schemeClr val="tx1"/>
                          </a:solidFill>
                          <a:effectLst/>
                        </a:rPr>
                        <a:t>PA Soldiers and Sailors Home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865021834"/>
                  </a:ext>
                </a:extLst>
              </a:tr>
              <a:tr h="257437">
                <a:tc>
                  <a:txBody>
                    <a:bodyPr/>
                    <a:lstStyle/>
                    <a:p>
                      <a:pPr marL="0" marR="0">
                        <a:lnSpc>
                          <a:spcPct val="107000"/>
                        </a:lnSpc>
                        <a:spcBef>
                          <a:spcPts val="0"/>
                        </a:spcBef>
                        <a:spcAft>
                          <a:spcPts val="0"/>
                        </a:spcAft>
                      </a:pPr>
                      <a:r>
                        <a:rPr lang="en-US" sz="2000" dirty="0">
                          <a:solidFill>
                            <a:schemeClr val="tx1"/>
                          </a:solidFill>
                          <a:effectLst/>
                        </a:rPr>
                        <a:t>Sarah Reed Home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1044853593"/>
                  </a:ext>
                </a:extLst>
              </a:tr>
              <a:tr h="257437">
                <a:tc>
                  <a:txBody>
                    <a:bodyPr/>
                    <a:lstStyle/>
                    <a:p>
                      <a:pPr marL="0" marR="0">
                        <a:lnSpc>
                          <a:spcPct val="107000"/>
                        </a:lnSpc>
                        <a:spcBef>
                          <a:spcPts val="0"/>
                        </a:spcBef>
                        <a:spcAft>
                          <a:spcPts val="0"/>
                        </a:spcAft>
                      </a:pPr>
                      <a:r>
                        <a:rPr lang="en-US" sz="2000" dirty="0">
                          <a:solidFill>
                            <a:schemeClr val="tx1"/>
                          </a:solidFill>
                          <a:effectLst/>
                        </a:rPr>
                        <a:t>Sarah Reed Home for Children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629346301"/>
                  </a:ext>
                </a:extLst>
              </a:tr>
              <a:tr h="257437">
                <a:tc>
                  <a:txBody>
                    <a:bodyPr/>
                    <a:lstStyle/>
                    <a:p>
                      <a:pPr marL="0" marR="0">
                        <a:lnSpc>
                          <a:spcPct val="107000"/>
                        </a:lnSpc>
                        <a:spcBef>
                          <a:spcPts val="0"/>
                        </a:spcBef>
                        <a:spcAft>
                          <a:spcPts val="0"/>
                        </a:spcAft>
                      </a:pPr>
                      <a:r>
                        <a:rPr lang="en-US" sz="2000" dirty="0">
                          <a:solidFill>
                            <a:schemeClr val="tx1"/>
                          </a:solidFill>
                          <a:effectLst/>
                        </a:rPr>
                        <a:t>St. Joseph’s Home for Children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3566249135"/>
                  </a:ext>
                </a:extLst>
              </a:tr>
              <a:tr h="257437">
                <a:tc>
                  <a:txBody>
                    <a:bodyPr/>
                    <a:lstStyle/>
                    <a:p>
                      <a:pPr marL="0" marR="0">
                        <a:lnSpc>
                          <a:spcPct val="107000"/>
                        </a:lnSpc>
                        <a:spcBef>
                          <a:spcPts val="0"/>
                        </a:spcBef>
                        <a:spcAft>
                          <a:spcPts val="0"/>
                        </a:spcAft>
                      </a:pPr>
                      <a:r>
                        <a:rPr lang="en-US" sz="2000" dirty="0">
                          <a:solidFill>
                            <a:schemeClr val="tx1"/>
                          </a:solidFill>
                          <a:effectLst/>
                        </a:rPr>
                        <a:t>St. Mary’s Home for the Aged</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2886013411"/>
                  </a:ext>
                </a:extLst>
              </a:tr>
              <a:tr h="257437">
                <a:tc>
                  <a:txBody>
                    <a:bodyPr/>
                    <a:lstStyle/>
                    <a:p>
                      <a:pPr marL="0" marR="0">
                        <a:lnSpc>
                          <a:spcPct val="107000"/>
                        </a:lnSpc>
                        <a:spcBef>
                          <a:spcPts val="0"/>
                        </a:spcBef>
                        <a:spcAft>
                          <a:spcPts val="0"/>
                        </a:spcAft>
                      </a:pPr>
                      <a:r>
                        <a:rPr lang="en-US" sz="2000" dirty="0">
                          <a:solidFill>
                            <a:schemeClr val="tx1"/>
                          </a:solidFill>
                          <a:effectLst/>
                        </a:rPr>
                        <a:t>Salvation Army Home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2186515436"/>
                  </a:ext>
                </a:extLst>
              </a:tr>
              <a:tr h="257437">
                <a:tc>
                  <a:txBody>
                    <a:bodyPr/>
                    <a:lstStyle/>
                    <a:p>
                      <a:pPr marL="0" marR="0" algn="r">
                        <a:lnSpc>
                          <a:spcPct val="107000"/>
                        </a:lnSpc>
                        <a:spcBef>
                          <a:spcPts val="0"/>
                        </a:spcBef>
                        <a:spcAft>
                          <a:spcPts val="0"/>
                        </a:spcAft>
                      </a:pPr>
                      <a:r>
                        <a:rPr lang="en-US" sz="1200" dirty="0">
                          <a:solidFill>
                            <a:schemeClr val="tx1"/>
                          </a:solidFill>
                          <a:effectLst/>
                        </a:rPr>
                        <a:t>Source:  1939 Erie City Directory, 1225.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78" marR="32578" marT="0" marB="0"/>
                </a:tc>
                <a:extLst>
                  <a:ext uri="{0D108BD9-81ED-4DB2-BD59-A6C34878D82A}">
                    <a16:rowId xmlns="" xmlns:a16="http://schemas.microsoft.com/office/drawing/2014/main" val="3891481108"/>
                  </a:ext>
                </a:extLst>
              </a:tr>
            </a:tbl>
          </a:graphicData>
        </a:graphic>
      </p:graphicFrame>
      <p:pic>
        <p:nvPicPr>
          <p:cNvPr id="8" name="Picture 7">
            <a:extLst>
              <a:ext uri="{FF2B5EF4-FFF2-40B4-BE49-F238E27FC236}">
                <a16:creationId xmlns="" xmlns:a16="http://schemas.microsoft.com/office/drawing/2014/main" id="{AA570EFB-DAA6-47B4-B081-7BB2CCD1CD78}"/>
              </a:ext>
            </a:extLst>
          </p:cNvPr>
          <p:cNvPicPr>
            <a:picLocks noChangeAspect="1"/>
          </p:cNvPicPr>
          <p:nvPr/>
        </p:nvPicPr>
        <p:blipFill>
          <a:blip r:embed="rId2"/>
          <a:stretch>
            <a:fillRect/>
          </a:stretch>
        </p:blipFill>
        <p:spPr>
          <a:xfrm>
            <a:off x="133612" y="3338818"/>
            <a:ext cx="4102828" cy="2717326"/>
          </a:xfrm>
          <a:prstGeom prst="rect">
            <a:avLst/>
          </a:prstGeom>
        </p:spPr>
      </p:pic>
    </p:spTree>
    <p:extLst>
      <p:ext uri="{BB962C8B-B14F-4D97-AF65-F5344CB8AC3E}">
        <p14:creationId xmlns:p14="http://schemas.microsoft.com/office/powerpoint/2010/main" val="2392159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6861F1-C901-4676-8D08-D16E2070C730}"/>
              </a:ext>
            </a:extLst>
          </p:cNvPr>
          <p:cNvSpPr>
            <a:spLocks noGrp="1"/>
          </p:cNvSpPr>
          <p:nvPr>
            <p:ph type="title"/>
          </p:nvPr>
        </p:nvSpPr>
        <p:spPr>
          <a:xfrm>
            <a:off x="252919" y="1123837"/>
            <a:ext cx="2947482" cy="2214981"/>
          </a:xfrm>
        </p:spPr>
        <p:txBody>
          <a:bodyPr/>
          <a:lstStyle/>
          <a:p>
            <a:r>
              <a:rPr lang="en-US" b="1" dirty="0">
                <a:solidFill>
                  <a:schemeClr val="tx1"/>
                </a:solidFill>
              </a:rPr>
              <a:t>Who are the poor?</a:t>
            </a:r>
          </a:p>
        </p:txBody>
      </p:sp>
      <p:sp>
        <p:nvSpPr>
          <p:cNvPr id="3" name="Content Placeholder 2">
            <a:extLst>
              <a:ext uri="{FF2B5EF4-FFF2-40B4-BE49-F238E27FC236}">
                <a16:creationId xmlns="" xmlns:a16="http://schemas.microsoft.com/office/drawing/2014/main" id="{3FE2F223-1AF8-4BD5-9A68-2BC7A76ED054}"/>
              </a:ext>
            </a:extLst>
          </p:cNvPr>
          <p:cNvSpPr>
            <a:spLocks noGrp="1"/>
          </p:cNvSpPr>
          <p:nvPr>
            <p:ph idx="1"/>
          </p:nvPr>
        </p:nvSpPr>
        <p:spPr>
          <a:xfrm>
            <a:off x="4409013" y="883345"/>
            <a:ext cx="4318387" cy="5120640"/>
          </a:xfrm>
        </p:spPr>
        <p:txBody>
          <a:bodyPr>
            <a:normAutofit/>
          </a:bodyPr>
          <a:lstStyle/>
          <a:p>
            <a:r>
              <a:rPr lang="en-US" sz="2400" b="1" dirty="0"/>
              <a:t>Those </a:t>
            </a:r>
            <a:r>
              <a:rPr lang="en-US" sz="2400" b="1" u="sng" dirty="0">
                <a:solidFill>
                  <a:srgbClr val="FF0000"/>
                </a:solidFill>
              </a:rPr>
              <a:t>without</a:t>
            </a:r>
            <a:r>
              <a:rPr lang="en-US" sz="2400" b="1" dirty="0"/>
              <a:t> the physical, mental and economic means to survive</a:t>
            </a:r>
          </a:p>
          <a:p>
            <a:pPr lvl="1"/>
            <a:r>
              <a:rPr lang="en-US" sz="2400" b="1" dirty="0"/>
              <a:t>Children without caregivers</a:t>
            </a:r>
          </a:p>
          <a:p>
            <a:pPr lvl="1"/>
            <a:r>
              <a:rPr lang="en-US" sz="2400" b="1" dirty="0"/>
              <a:t>The severely physically handicapped</a:t>
            </a:r>
          </a:p>
          <a:p>
            <a:pPr lvl="1"/>
            <a:r>
              <a:rPr lang="en-US" sz="2400" b="1" dirty="0"/>
              <a:t>Those with significant debilitating  mental illness</a:t>
            </a:r>
          </a:p>
          <a:p>
            <a:pPr lvl="1"/>
            <a:r>
              <a:rPr lang="en-US" sz="2400" b="1" dirty="0"/>
              <a:t>Those with alcohol and drug addictions</a:t>
            </a:r>
          </a:p>
          <a:p>
            <a:pPr lvl="1"/>
            <a:r>
              <a:rPr lang="en-US" sz="2400" b="1" dirty="0"/>
              <a:t>Elderly unable to care for themselves</a:t>
            </a:r>
          </a:p>
        </p:txBody>
      </p:sp>
      <p:pic>
        <p:nvPicPr>
          <p:cNvPr id="5" name="Picture 4">
            <a:extLst>
              <a:ext uri="{FF2B5EF4-FFF2-40B4-BE49-F238E27FC236}">
                <a16:creationId xmlns="" xmlns:a16="http://schemas.microsoft.com/office/drawing/2014/main" id="{6DE8BA05-E553-461D-A8E6-6EB279C62BE4}"/>
              </a:ext>
            </a:extLst>
          </p:cNvPr>
          <p:cNvPicPr>
            <a:picLocks noChangeAspect="1"/>
          </p:cNvPicPr>
          <p:nvPr/>
        </p:nvPicPr>
        <p:blipFill rotWithShape="1">
          <a:blip r:embed="rId2"/>
          <a:srcRect r="2206" b="9808"/>
          <a:stretch/>
        </p:blipFill>
        <p:spPr>
          <a:xfrm>
            <a:off x="186429" y="3338818"/>
            <a:ext cx="2947482" cy="1921079"/>
          </a:xfrm>
          <a:prstGeom prst="rect">
            <a:avLst/>
          </a:prstGeom>
        </p:spPr>
      </p:pic>
      <p:sp>
        <p:nvSpPr>
          <p:cNvPr id="6" name="TextBox 5">
            <a:extLst>
              <a:ext uri="{FF2B5EF4-FFF2-40B4-BE49-F238E27FC236}">
                <a16:creationId xmlns="" xmlns:a16="http://schemas.microsoft.com/office/drawing/2014/main" id="{4CEC6711-6F49-4BFC-A7E5-31DF42249FDC}"/>
              </a:ext>
            </a:extLst>
          </p:cNvPr>
          <p:cNvSpPr txBox="1"/>
          <p:nvPr/>
        </p:nvSpPr>
        <p:spPr>
          <a:xfrm rot="620439">
            <a:off x="9269257" y="1178903"/>
            <a:ext cx="1466491" cy="3477875"/>
          </a:xfrm>
          <a:prstGeom prst="rect">
            <a:avLst/>
          </a:prstGeom>
          <a:solidFill>
            <a:schemeClr val="accent6">
              <a:lumMod val="40000"/>
              <a:lumOff val="60000"/>
            </a:schemeClr>
          </a:solidFill>
        </p:spPr>
        <p:txBody>
          <a:bodyPr wrap="square" rtlCol="0">
            <a:spAutoFit/>
          </a:bodyPr>
          <a:lstStyle/>
          <a:p>
            <a:r>
              <a:rPr lang="en-US" sz="2000" b="1" dirty="0"/>
              <a:t>Mayor Joe </a:t>
            </a:r>
            <a:r>
              <a:rPr lang="en-US" sz="2000" b="1" dirty="0" err="1"/>
              <a:t>Schember</a:t>
            </a:r>
            <a:r>
              <a:rPr lang="en-US" sz="2000" b="1" dirty="0"/>
              <a:t> just announced that there are at least 1,000 people living on the streets of Erie</a:t>
            </a:r>
          </a:p>
        </p:txBody>
      </p:sp>
    </p:spTree>
    <p:extLst>
      <p:ext uri="{BB962C8B-B14F-4D97-AF65-F5344CB8AC3E}">
        <p14:creationId xmlns:p14="http://schemas.microsoft.com/office/powerpoint/2010/main" val="3874187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0E5EEE-996A-4548-831F-56C33D4F1B95}"/>
              </a:ext>
            </a:extLst>
          </p:cNvPr>
          <p:cNvSpPr>
            <a:spLocks noGrp="1"/>
          </p:cNvSpPr>
          <p:nvPr>
            <p:ph type="title"/>
          </p:nvPr>
        </p:nvSpPr>
        <p:spPr/>
        <p:txBody>
          <a:bodyPr/>
          <a:lstStyle/>
          <a:p>
            <a:r>
              <a:rPr lang="en-US" b="1" dirty="0">
                <a:solidFill>
                  <a:schemeClr val="tx1"/>
                </a:solidFill>
              </a:rPr>
              <a:t>Erie County Builds New Almshouse in Girard Twp.</a:t>
            </a:r>
          </a:p>
        </p:txBody>
      </p:sp>
      <p:sp>
        <p:nvSpPr>
          <p:cNvPr id="3" name="Content Placeholder 2">
            <a:extLst>
              <a:ext uri="{FF2B5EF4-FFF2-40B4-BE49-F238E27FC236}">
                <a16:creationId xmlns="" xmlns:a16="http://schemas.microsoft.com/office/drawing/2014/main" id="{E903DF4B-FE8A-4F7C-9A85-E28BF74650D3}"/>
              </a:ext>
            </a:extLst>
          </p:cNvPr>
          <p:cNvSpPr>
            <a:spLocks noGrp="1"/>
          </p:cNvSpPr>
          <p:nvPr>
            <p:ph sz="half" idx="1"/>
          </p:nvPr>
        </p:nvSpPr>
        <p:spPr>
          <a:xfrm>
            <a:off x="7206143" y="956057"/>
            <a:ext cx="4448431" cy="5154903"/>
          </a:xfrm>
        </p:spPr>
        <p:txBody>
          <a:bodyPr>
            <a:noAutofit/>
          </a:bodyPr>
          <a:lstStyle/>
          <a:p>
            <a:r>
              <a:rPr lang="en-US" b="1" dirty="0"/>
              <a:t>1919</a:t>
            </a:r>
          </a:p>
          <a:p>
            <a:pPr lvl="1"/>
            <a:r>
              <a:rPr lang="en-US" sz="2000" b="1" dirty="0"/>
              <a:t>Erie Directors of the Poor purchased 236 highly productive acres called the </a:t>
            </a:r>
            <a:r>
              <a:rPr lang="en-US" sz="2000" b="1" dirty="0" err="1"/>
              <a:t>Dobler</a:t>
            </a:r>
            <a:r>
              <a:rPr lang="en-US" sz="2000" b="1" dirty="0"/>
              <a:t> Estate in Girard Twp. </a:t>
            </a:r>
          </a:p>
          <a:p>
            <a:r>
              <a:rPr lang="en-US" b="1" dirty="0"/>
              <a:t>1924 </a:t>
            </a:r>
          </a:p>
          <a:p>
            <a:pPr lvl="1"/>
            <a:r>
              <a:rPr lang="en-US" sz="2000" b="1" dirty="0"/>
              <a:t>Construction of the $700,000 new almshouse was completed and first inmates were transferred</a:t>
            </a:r>
          </a:p>
          <a:p>
            <a:pPr lvl="1"/>
            <a:r>
              <a:rPr lang="en-US" sz="2000" b="1" dirty="0"/>
              <a:t>The building was the largest project at that time undertaken by the County</a:t>
            </a:r>
          </a:p>
          <a:p>
            <a:pPr lvl="1"/>
            <a:r>
              <a:rPr lang="en-US" sz="2000" b="1" dirty="0"/>
              <a:t>Designed to be self sustaining</a:t>
            </a:r>
          </a:p>
        </p:txBody>
      </p:sp>
      <p:pic>
        <p:nvPicPr>
          <p:cNvPr id="6" name="Content Placeholder 5">
            <a:extLst>
              <a:ext uri="{FF2B5EF4-FFF2-40B4-BE49-F238E27FC236}">
                <a16:creationId xmlns="" xmlns:a16="http://schemas.microsoft.com/office/drawing/2014/main" id="{25317358-22AB-4719-B289-859215451FA1}"/>
              </a:ext>
            </a:extLst>
          </p:cNvPr>
          <p:cNvPicPr>
            <a:picLocks noGrp="1" noChangeAspect="1"/>
          </p:cNvPicPr>
          <p:nvPr>
            <p:ph sz="half" idx="2"/>
          </p:nvPr>
        </p:nvPicPr>
        <p:blipFill>
          <a:blip r:embed="rId2"/>
          <a:stretch>
            <a:fillRect/>
          </a:stretch>
        </p:blipFill>
        <p:spPr>
          <a:xfrm>
            <a:off x="2769696" y="605727"/>
            <a:ext cx="4327390" cy="2818701"/>
          </a:xfrm>
        </p:spPr>
      </p:pic>
      <p:sp>
        <p:nvSpPr>
          <p:cNvPr id="4" name="TextBox 3">
            <a:extLst>
              <a:ext uri="{FF2B5EF4-FFF2-40B4-BE49-F238E27FC236}">
                <a16:creationId xmlns="" xmlns:a16="http://schemas.microsoft.com/office/drawing/2014/main" id="{5E8572F8-1491-4812-99A8-3FF6A73CF0F0}"/>
              </a:ext>
            </a:extLst>
          </p:cNvPr>
          <p:cNvSpPr txBox="1"/>
          <p:nvPr/>
        </p:nvSpPr>
        <p:spPr>
          <a:xfrm>
            <a:off x="3682767" y="3691156"/>
            <a:ext cx="3775046" cy="2554545"/>
          </a:xfrm>
          <a:prstGeom prst="rect">
            <a:avLst/>
          </a:prstGeom>
          <a:solidFill>
            <a:schemeClr val="accent3">
              <a:lumMod val="20000"/>
              <a:lumOff val="80000"/>
            </a:schemeClr>
          </a:solidFill>
        </p:spPr>
        <p:txBody>
          <a:bodyPr wrap="square" rtlCol="0">
            <a:spAutoFit/>
          </a:bodyPr>
          <a:lstStyle/>
          <a:p>
            <a:pPr marL="342900" indent="-342900">
              <a:buFont typeface="Arial" panose="020B0604020202020204" pitchFamily="34" charset="0"/>
              <a:buChar char="•"/>
            </a:pPr>
            <a:r>
              <a:rPr lang="en-US" sz="2000" b="1" dirty="0"/>
              <a:t>From 1923 to 1933 PA disbursement for poor relief doubled.  </a:t>
            </a:r>
          </a:p>
          <a:p>
            <a:pPr marL="342900" indent="-342900">
              <a:buFont typeface="Arial" panose="020B0604020202020204" pitchFamily="34" charset="0"/>
              <a:buChar char="•"/>
            </a:pPr>
            <a:r>
              <a:rPr lang="en-US" sz="2000" b="1" dirty="0"/>
              <a:t>While almshouse expenditures remained about the same per patient, there were more people who needed care</a:t>
            </a:r>
          </a:p>
        </p:txBody>
      </p:sp>
    </p:spTree>
    <p:extLst>
      <p:ext uri="{BB962C8B-B14F-4D97-AF65-F5344CB8AC3E}">
        <p14:creationId xmlns:p14="http://schemas.microsoft.com/office/powerpoint/2010/main" val="2350302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BA312-651E-4E44-B2BA-BCFFAF07D52E}"/>
              </a:ext>
            </a:extLst>
          </p:cNvPr>
          <p:cNvSpPr>
            <a:spLocks noGrp="1"/>
          </p:cNvSpPr>
          <p:nvPr>
            <p:ph type="title"/>
          </p:nvPr>
        </p:nvSpPr>
        <p:spPr>
          <a:xfrm>
            <a:off x="252919" y="1123838"/>
            <a:ext cx="2947482" cy="1862644"/>
          </a:xfrm>
        </p:spPr>
        <p:txBody>
          <a:bodyPr>
            <a:normAutofit fontScale="90000"/>
          </a:bodyPr>
          <a:lstStyle/>
          <a:p>
            <a:r>
              <a:rPr lang="en-US" b="1" dirty="0">
                <a:solidFill>
                  <a:schemeClr val="tx1"/>
                </a:solidFill>
              </a:rPr>
              <a:t>PA and Counties Attempt to Control Escalating Costs</a:t>
            </a:r>
          </a:p>
        </p:txBody>
      </p:sp>
      <p:sp>
        <p:nvSpPr>
          <p:cNvPr id="3" name="Content Placeholder 2">
            <a:extLst>
              <a:ext uri="{FF2B5EF4-FFF2-40B4-BE49-F238E27FC236}">
                <a16:creationId xmlns="" xmlns:a16="http://schemas.microsoft.com/office/drawing/2014/main" id="{7320C402-77C6-4AEC-AE25-CD636431FCE2}"/>
              </a:ext>
            </a:extLst>
          </p:cNvPr>
          <p:cNvSpPr>
            <a:spLocks noGrp="1"/>
          </p:cNvSpPr>
          <p:nvPr>
            <p:ph sz="half" idx="1"/>
          </p:nvPr>
        </p:nvSpPr>
        <p:spPr>
          <a:xfrm>
            <a:off x="8045629" y="573888"/>
            <a:ext cx="3474720" cy="5120640"/>
          </a:xfrm>
        </p:spPr>
        <p:txBody>
          <a:bodyPr>
            <a:normAutofit lnSpcReduction="10000"/>
          </a:bodyPr>
          <a:lstStyle/>
          <a:p>
            <a:r>
              <a:rPr lang="en-US" sz="2400" b="1" dirty="0"/>
              <a:t>1925</a:t>
            </a:r>
          </a:p>
          <a:p>
            <a:pPr lvl="1"/>
            <a:r>
              <a:rPr lang="en-US" sz="2400" b="1" dirty="0"/>
              <a:t>Department of Welfare required all purchases of land and all plans for buildings to be used for the poor be approved by the Department of Welfare</a:t>
            </a:r>
          </a:p>
          <a:p>
            <a:r>
              <a:rPr lang="en-US" sz="2600" b="1" dirty="0"/>
              <a:t>1933</a:t>
            </a:r>
          </a:p>
          <a:p>
            <a:pPr lvl="1"/>
            <a:r>
              <a:rPr lang="en-US" sz="2400" b="1" dirty="0"/>
              <a:t>79.5% of poor relief funds coming from the State or Federal government</a:t>
            </a:r>
          </a:p>
          <a:p>
            <a:pPr lvl="1"/>
            <a:endParaRPr lang="en-US" dirty="0"/>
          </a:p>
        </p:txBody>
      </p:sp>
      <p:sp>
        <p:nvSpPr>
          <p:cNvPr id="4" name="Content Placeholder 3">
            <a:extLst>
              <a:ext uri="{FF2B5EF4-FFF2-40B4-BE49-F238E27FC236}">
                <a16:creationId xmlns="" xmlns:a16="http://schemas.microsoft.com/office/drawing/2014/main" id="{B83C3544-7183-4F7C-967E-0F4925918DAA}"/>
              </a:ext>
            </a:extLst>
          </p:cNvPr>
          <p:cNvSpPr>
            <a:spLocks noGrp="1"/>
          </p:cNvSpPr>
          <p:nvPr>
            <p:ph sz="half" idx="2"/>
          </p:nvPr>
        </p:nvSpPr>
        <p:spPr>
          <a:xfrm>
            <a:off x="3554485" y="760284"/>
            <a:ext cx="3752294" cy="5120640"/>
          </a:xfrm>
        </p:spPr>
        <p:txBody>
          <a:bodyPr>
            <a:normAutofit lnSpcReduction="10000"/>
          </a:bodyPr>
          <a:lstStyle/>
          <a:p>
            <a:r>
              <a:rPr lang="en-US" sz="2400" b="1" dirty="0"/>
              <a:t>By 1900</a:t>
            </a:r>
          </a:p>
          <a:p>
            <a:pPr lvl="1"/>
            <a:r>
              <a:rPr lang="en-US" sz="2200" b="1" dirty="0"/>
              <a:t>By the beginning of the 20</a:t>
            </a:r>
            <a:r>
              <a:rPr lang="en-US" sz="2200" b="1" baseline="30000" dirty="0"/>
              <a:t>th</a:t>
            </a:r>
            <a:r>
              <a:rPr lang="en-US" sz="2200" b="1" dirty="0"/>
              <a:t> century the County almshouse expenditures had become the largest single County expense </a:t>
            </a:r>
          </a:p>
          <a:p>
            <a:r>
              <a:rPr lang="en-US" sz="2400" b="1" dirty="0"/>
              <a:t>From 1923 to 1933</a:t>
            </a:r>
          </a:p>
          <a:p>
            <a:pPr lvl="1"/>
            <a:r>
              <a:rPr lang="en-US" sz="2400" b="1" dirty="0"/>
              <a:t>PA disbursements for poor relief doubled</a:t>
            </a:r>
          </a:p>
          <a:p>
            <a:r>
              <a:rPr lang="en-US" sz="2400" b="1" dirty="0"/>
              <a:t>By 1924 </a:t>
            </a:r>
          </a:p>
          <a:p>
            <a:pPr lvl="1"/>
            <a:r>
              <a:rPr lang="en-US" sz="2400" b="1" dirty="0"/>
              <a:t>State was picking up most of the operational costs of almshouses of PA</a:t>
            </a:r>
            <a:endParaRPr lang="en-US" sz="2600" b="1" dirty="0"/>
          </a:p>
        </p:txBody>
      </p:sp>
      <p:pic>
        <p:nvPicPr>
          <p:cNvPr id="6" name="Picture 5">
            <a:extLst>
              <a:ext uri="{FF2B5EF4-FFF2-40B4-BE49-F238E27FC236}">
                <a16:creationId xmlns="" xmlns:a16="http://schemas.microsoft.com/office/drawing/2014/main" id="{C3D93FA7-ABC0-479C-BFB9-5B16CB1E4F82}"/>
              </a:ext>
            </a:extLst>
          </p:cNvPr>
          <p:cNvPicPr>
            <a:picLocks noChangeAspect="1"/>
          </p:cNvPicPr>
          <p:nvPr/>
        </p:nvPicPr>
        <p:blipFill rotWithShape="1">
          <a:blip r:embed="rId2"/>
          <a:srcRect l="74031" t="3501"/>
          <a:stretch/>
        </p:blipFill>
        <p:spPr>
          <a:xfrm rot="21228086">
            <a:off x="768114" y="3105336"/>
            <a:ext cx="2370095" cy="3112557"/>
          </a:xfrm>
          <a:prstGeom prst="rect">
            <a:avLst/>
          </a:prstGeom>
        </p:spPr>
      </p:pic>
      <p:sp>
        <p:nvSpPr>
          <p:cNvPr id="5" name="TextBox 4">
            <a:extLst>
              <a:ext uri="{FF2B5EF4-FFF2-40B4-BE49-F238E27FC236}">
                <a16:creationId xmlns="" xmlns:a16="http://schemas.microsoft.com/office/drawing/2014/main" id="{26A4598C-1EBA-4CBA-88B4-0B494FF1860A}"/>
              </a:ext>
            </a:extLst>
          </p:cNvPr>
          <p:cNvSpPr txBox="1"/>
          <p:nvPr/>
        </p:nvSpPr>
        <p:spPr>
          <a:xfrm rot="2260259">
            <a:off x="6186422" y="4897018"/>
            <a:ext cx="4244596" cy="1595021"/>
          </a:xfrm>
          <a:prstGeom prst="upArrow">
            <a:avLst/>
          </a:prstGeom>
          <a:solidFill>
            <a:srgbClr val="FF0000"/>
          </a:solidFill>
        </p:spPr>
        <p:txBody>
          <a:bodyPr wrap="square" rtlCol="0">
            <a:spAutoFit/>
          </a:bodyPr>
          <a:lstStyle/>
          <a:p>
            <a:pPr algn="ctr"/>
            <a:r>
              <a:rPr lang="en-US" b="1" dirty="0"/>
              <a:t>1929 </a:t>
            </a:r>
          </a:p>
          <a:p>
            <a:pPr algn="ctr"/>
            <a:r>
              <a:rPr lang="en-US" b="1" dirty="0"/>
              <a:t>GREAT DEPRESSION BEGINS</a:t>
            </a:r>
          </a:p>
        </p:txBody>
      </p:sp>
    </p:spTree>
    <p:extLst>
      <p:ext uri="{BB962C8B-B14F-4D97-AF65-F5344CB8AC3E}">
        <p14:creationId xmlns:p14="http://schemas.microsoft.com/office/powerpoint/2010/main" val="1727519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A32F4-4531-40AD-BF30-5BE65D9A78B8}"/>
              </a:ext>
            </a:extLst>
          </p:cNvPr>
          <p:cNvSpPr>
            <a:spLocks noGrp="1"/>
          </p:cNvSpPr>
          <p:nvPr>
            <p:ph type="title"/>
          </p:nvPr>
        </p:nvSpPr>
        <p:spPr>
          <a:xfrm>
            <a:off x="252919" y="1123838"/>
            <a:ext cx="2947482" cy="2726710"/>
          </a:xfrm>
        </p:spPr>
        <p:txBody>
          <a:bodyPr>
            <a:normAutofit fontScale="90000"/>
          </a:bodyPr>
          <a:lstStyle/>
          <a:p>
            <a:r>
              <a:rPr lang="en-US" b="1" dirty="0">
                <a:solidFill>
                  <a:schemeClr val="tx1"/>
                </a:solidFill>
              </a:rPr>
              <a:t>Governor Gifford Pinchot and the Depression</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 xmlns:a16="http://schemas.microsoft.com/office/drawing/2014/main" id="{ECF0E432-9CB5-4A6D-B03D-F43961F3126C}"/>
              </a:ext>
            </a:extLst>
          </p:cNvPr>
          <p:cNvSpPr>
            <a:spLocks noGrp="1"/>
          </p:cNvSpPr>
          <p:nvPr>
            <p:ph sz="half" idx="1"/>
          </p:nvPr>
        </p:nvSpPr>
        <p:spPr/>
        <p:txBody>
          <a:bodyPr>
            <a:normAutofit/>
          </a:bodyPr>
          <a:lstStyle/>
          <a:p>
            <a:r>
              <a:rPr lang="en-US" b="1" dirty="0"/>
              <a:t>Served as Governor from 1923-1927 and 1931-1935</a:t>
            </a:r>
          </a:p>
          <a:p>
            <a:r>
              <a:rPr lang="en-US" b="1" dirty="0"/>
              <a:t>Believed that federal government was the only entity strong enough to meet the calamities of the Great Depression</a:t>
            </a:r>
          </a:p>
          <a:p>
            <a:r>
              <a:rPr lang="en-US" b="1" dirty="0"/>
              <a:t>1931 First Talbot Act</a:t>
            </a:r>
          </a:p>
          <a:p>
            <a:pPr lvl="1"/>
            <a:r>
              <a:rPr lang="en-US" b="1" dirty="0"/>
              <a:t>Allocated $10,000,000 to the Department of Welfare to be distributed to County Poor Districts</a:t>
            </a:r>
          </a:p>
          <a:p>
            <a:pPr lvl="1"/>
            <a:r>
              <a:rPr lang="en-US" b="1" dirty="0"/>
              <a:t>Must be used by Directors of the Poor for food, clothing, food and shelter</a:t>
            </a:r>
          </a:p>
          <a:p>
            <a:pPr lvl="1"/>
            <a:r>
              <a:rPr lang="en-US" b="1" dirty="0"/>
              <a:t>Funds could not be given directly to poor</a:t>
            </a:r>
          </a:p>
        </p:txBody>
      </p:sp>
      <p:sp>
        <p:nvSpPr>
          <p:cNvPr id="4" name="Content Placeholder 3">
            <a:extLst>
              <a:ext uri="{FF2B5EF4-FFF2-40B4-BE49-F238E27FC236}">
                <a16:creationId xmlns="" xmlns:a16="http://schemas.microsoft.com/office/drawing/2014/main" id="{6FD257E5-F150-444E-8924-29BD355B8CC7}"/>
              </a:ext>
            </a:extLst>
          </p:cNvPr>
          <p:cNvSpPr>
            <a:spLocks noGrp="1"/>
          </p:cNvSpPr>
          <p:nvPr>
            <p:ph sz="half" idx="2"/>
          </p:nvPr>
        </p:nvSpPr>
        <p:spPr/>
        <p:txBody>
          <a:bodyPr>
            <a:normAutofit/>
          </a:bodyPr>
          <a:lstStyle/>
          <a:p>
            <a:r>
              <a:rPr lang="en-US" b="1" dirty="0"/>
              <a:t>1932 Second Talbot Act</a:t>
            </a:r>
          </a:p>
          <a:p>
            <a:pPr lvl="1"/>
            <a:r>
              <a:rPr lang="en-US" sz="2000" b="1" dirty="0"/>
              <a:t>Allocated $12,000,000 in unemployment aid</a:t>
            </a:r>
          </a:p>
          <a:p>
            <a:pPr lvl="1"/>
            <a:r>
              <a:rPr lang="en-US" sz="2000" b="1" dirty="0"/>
              <a:t>Paid for by a 1% sales tax</a:t>
            </a:r>
          </a:p>
          <a:p>
            <a:pPr lvl="1"/>
            <a:r>
              <a:rPr lang="en-US" sz="2000" b="1" dirty="0"/>
              <a:t>Created State Emergency Relief Boards in every county to distribute funds usually through Poor Districts</a:t>
            </a:r>
          </a:p>
          <a:p>
            <a:r>
              <a:rPr lang="en-US" b="1" dirty="0"/>
              <a:t>Took over 20,000 miles of rural roads from townships, using unemployed and rural poor to pave the roads</a:t>
            </a:r>
          </a:p>
        </p:txBody>
      </p:sp>
      <p:pic>
        <p:nvPicPr>
          <p:cNvPr id="6" name="Picture 5">
            <a:extLst>
              <a:ext uri="{FF2B5EF4-FFF2-40B4-BE49-F238E27FC236}">
                <a16:creationId xmlns="" xmlns:a16="http://schemas.microsoft.com/office/drawing/2014/main" id="{194CAC6C-D845-4F4E-B40A-983129028E1D}"/>
              </a:ext>
            </a:extLst>
          </p:cNvPr>
          <p:cNvPicPr>
            <a:picLocks noChangeAspect="1"/>
          </p:cNvPicPr>
          <p:nvPr/>
        </p:nvPicPr>
        <p:blipFill>
          <a:blip r:embed="rId2"/>
          <a:stretch>
            <a:fillRect/>
          </a:stretch>
        </p:blipFill>
        <p:spPr>
          <a:xfrm>
            <a:off x="835671" y="3223643"/>
            <a:ext cx="1734983" cy="2270071"/>
          </a:xfrm>
          <a:prstGeom prst="rect">
            <a:avLst/>
          </a:prstGeom>
        </p:spPr>
      </p:pic>
    </p:spTree>
    <p:extLst>
      <p:ext uri="{BB962C8B-B14F-4D97-AF65-F5344CB8AC3E}">
        <p14:creationId xmlns:p14="http://schemas.microsoft.com/office/powerpoint/2010/main" val="67503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97F9F-448B-4FFB-951A-36DA14DFDCDE}"/>
              </a:ext>
            </a:extLst>
          </p:cNvPr>
          <p:cNvSpPr>
            <a:spLocks noGrp="1"/>
          </p:cNvSpPr>
          <p:nvPr>
            <p:ph type="title"/>
          </p:nvPr>
        </p:nvSpPr>
        <p:spPr>
          <a:xfrm>
            <a:off x="185807" y="948067"/>
            <a:ext cx="3077510" cy="3985058"/>
          </a:xfrm>
        </p:spPr>
        <p:txBody>
          <a:bodyPr/>
          <a:lstStyle/>
          <a:p>
            <a:r>
              <a:rPr lang="en-US" b="1" dirty="0">
                <a:solidFill>
                  <a:schemeClr val="tx1"/>
                </a:solidFill>
              </a:rPr>
              <a:t>George H. Earle III</a:t>
            </a:r>
            <a:br>
              <a:rPr lang="en-US" b="1" dirty="0">
                <a:solidFill>
                  <a:schemeClr val="tx1"/>
                </a:solidFill>
              </a:rPr>
            </a:br>
            <a:r>
              <a:rPr lang="en-US" b="1" dirty="0">
                <a:solidFill>
                  <a:schemeClr val="tx1"/>
                </a:solidFill>
              </a:rPr>
              <a:t>Governor of PA 1935-1939</a:t>
            </a:r>
            <a:r>
              <a:rPr lang="en-US" dirty="0"/>
              <a:t/>
            </a:r>
            <a:br>
              <a:rPr lang="en-US"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019A9294-44A7-4DFF-BFD1-90627EA08063}"/>
              </a:ext>
            </a:extLst>
          </p:cNvPr>
          <p:cNvSpPr>
            <a:spLocks noGrp="1"/>
          </p:cNvSpPr>
          <p:nvPr>
            <p:ph sz="half" idx="1"/>
          </p:nvPr>
        </p:nvSpPr>
        <p:spPr>
          <a:xfrm>
            <a:off x="3558383" y="818346"/>
            <a:ext cx="4041510" cy="4416384"/>
          </a:xfrm>
        </p:spPr>
        <p:txBody>
          <a:bodyPr>
            <a:noAutofit/>
          </a:bodyPr>
          <a:lstStyle/>
          <a:p>
            <a:r>
              <a:rPr lang="en-US" b="1" u="sng" dirty="0"/>
              <a:t>1937 County Institution District Law</a:t>
            </a:r>
          </a:p>
          <a:p>
            <a:pPr lvl="1"/>
            <a:r>
              <a:rPr lang="en-US" sz="2000" b="1" dirty="0"/>
              <a:t>Every county became an Institution District</a:t>
            </a:r>
          </a:p>
          <a:p>
            <a:pPr lvl="1"/>
            <a:r>
              <a:rPr lang="en-US" sz="2000" b="1" dirty="0"/>
              <a:t>County Commissioners became the County Institution District Board</a:t>
            </a:r>
          </a:p>
          <a:p>
            <a:pPr lvl="1"/>
            <a:r>
              <a:rPr lang="en-US" sz="2000" b="1" dirty="0"/>
              <a:t>Required counties to levy poor tax not to exceed 10 mills on every dollar of assessed evaluation</a:t>
            </a:r>
          </a:p>
          <a:p>
            <a:pPr lvl="1"/>
            <a:r>
              <a:rPr lang="en-US" sz="2000" b="1" dirty="0"/>
              <a:t>Prime responsibility was the maintenance of the county almshouses</a:t>
            </a:r>
          </a:p>
        </p:txBody>
      </p:sp>
      <p:pic>
        <p:nvPicPr>
          <p:cNvPr id="6" name="Content Placeholder 5">
            <a:extLst>
              <a:ext uri="{FF2B5EF4-FFF2-40B4-BE49-F238E27FC236}">
                <a16:creationId xmlns="" xmlns:a16="http://schemas.microsoft.com/office/drawing/2014/main" id="{86F376C9-D17E-4E50-89A7-F843773579FE}"/>
              </a:ext>
            </a:extLst>
          </p:cNvPr>
          <p:cNvPicPr>
            <a:picLocks noGrp="1" noChangeAspect="1"/>
          </p:cNvPicPr>
          <p:nvPr>
            <p:ph sz="half" idx="2"/>
          </p:nvPr>
        </p:nvPicPr>
        <p:blipFill>
          <a:blip r:embed="rId2"/>
          <a:stretch>
            <a:fillRect/>
          </a:stretch>
        </p:blipFill>
        <p:spPr>
          <a:xfrm>
            <a:off x="1371601" y="3424428"/>
            <a:ext cx="1828800" cy="2485505"/>
          </a:xfrm>
        </p:spPr>
      </p:pic>
      <p:sp>
        <p:nvSpPr>
          <p:cNvPr id="7" name="TextBox 6">
            <a:extLst>
              <a:ext uri="{FF2B5EF4-FFF2-40B4-BE49-F238E27FC236}">
                <a16:creationId xmlns="" xmlns:a16="http://schemas.microsoft.com/office/drawing/2014/main" id="{672DFAAF-E91F-4A1D-8F35-EBF949B3AA00}"/>
              </a:ext>
            </a:extLst>
          </p:cNvPr>
          <p:cNvSpPr txBox="1"/>
          <p:nvPr/>
        </p:nvSpPr>
        <p:spPr>
          <a:xfrm>
            <a:off x="7541703" y="948067"/>
            <a:ext cx="4041511" cy="4770537"/>
          </a:xfrm>
          <a:prstGeom prst="rect">
            <a:avLst/>
          </a:prstGeom>
          <a:noFill/>
        </p:spPr>
        <p:txBody>
          <a:bodyPr wrap="square" rtlCol="0">
            <a:spAutoFit/>
          </a:bodyPr>
          <a:lstStyle/>
          <a:p>
            <a:pPr marL="285750" indent="-285750">
              <a:buFont typeface="Arial" panose="020B0604020202020204" pitchFamily="34" charset="0"/>
              <a:buChar char="•"/>
            </a:pPr>
            <a:r>
              <a:rPr lang="en-US" sz="2000" b="1" u="sng" dirty="0"/>
              <a:t>1937 Public Assistance Law</a:t>
            </a:r>
          </a:p>
          <a:p>
            <a:pPr marL="742950" lvl="1" indent="-285750">
              <a:buFont typeface="Arial" panose="020B0604020202020204" pitchFamily="34" charset="0"/>
              <a:buChar char="•"/>
            </a:pPr>
            <a:r>
              <a:rPr lang="en-US" sz="2000" b="1" dirty="0"/>
              <a:t>Created Department of Public Assistance</a:t>
            </a:r>
          </a:p>
          <a:p>
            <a:pPr marL="742950" lvl="1" indent="-285750">
              <a:buFont typeface="Arial" panose="020B0604020202020204" pitchFamily="34" charset="0"/>
              <a:buChar char="•"/>
            </a:pPr>
            <a:r>
              <a:rPr lang="en-US" sz="2000" b="1" dirty="0"/>
              <a:t>Adopted uniform measures for the administration of relief in Pa</a:t>
            </a:r>
          </a:p>
          <a:p>
            <a:pPr marL="742950" lvl="1" indent="-285750">
              <a:buFont typeface="Arial" panose="020B0604020202020204" pitchFamily="34" charset="0"/>
              <a:buChar char="•"/>
            </a:pPr>
            <a:r>
              <a:rPr lang="en-US" sz="2000" b="1" dirty="0"/>
              <a:t>Created structure with County Boards of Assistance in every county</a:t>
            </a:r>
          </a:p>
          <a:p>
            <a:pPr marL="1200150" lvl="2" indent="-285750">
              <a:buFont typeface="Arial" panose="020B0604020202020204" pitchFamily="34" charset="0"/>
              <a:buChar char="•"/>
            </a:pPr>
            <a:r>
              <a:rPr lang="en-US" sz="2000" b="1" dirty="0"/>
              <a:t>7 persons</a:t>
            </a:r>
          </a:p>
          <a:p>
            <a:pPr marL="1200150" lvl="2" indent="-285750">
              <a:buFont typeface="Arial" panose="020B0604020202020204" pitchFamily="34" charset="0"/>
              <a:buChar char="•"/>
            </a:pPr>
            <a:r>
              <a:rPr lang="en-US" sz="2000" b="1" dirty="0"/>
              <a:t>Appointed by Gov.</a:t>
            </a:r>
          </a:p>
          <a:p>
            <a:pPr marL="1200150" lvl="2" indent="-285750">
              <a:buFont typeface="Arial" panose="020B0604020202020204" pitchFamily="34" charset="0"/>
              <a:buChar char="•"/>
            </a:pPr>
            <a:r>
              <a:rPr lang="en-US" sz="2000" b="1" dirty="0"/>
              <a:t>3 year term</a:t>
            </a:r>
          </a:p>
          <a:p>
            <a:pPr marL="1200150" lvl="2" indent="-285750">
              <a:buFont typeface="Arial" panose="020B0604020202020204" pitchFamily="34" charset="0"/>
              <a:buChar char="•"/>
            </a:pPr>
            <a:r>
              <a:rPr lang="en-US" sz="2000" b="1" dirty="0"/>
              <a:t>Required mixed party affiliation</a:t>
            </a:r>
          </a:p>
          <a:p>
            <a:pPr marL="1200150" lvl="2" indent="-285750">
              <a:buFont typeface="Arial" panose="020B0604020202020204" pitchFamily="34" charset="0"/>
              <a:buChar char="•"/>
            </a:pPr>
            <a:r>
              <a:rPr lang="en-US" sz="2000" b="1" dirty="0"/>
              <a:t>Served without pay </a:t>
            </a:r>
          </a:p>
        </p:txBody>
      </p:sp>
      <p:sp>
        <p:nvSpPr>
          <p:cNvPr id="8" name="TextBox 7">
            <a:extLst>
              <a:ext uri="{FF2B5EF4-FFF2-40B4-BE49-F238E27FC236}">
                <a16:creationId xmlns="" xmlns:a16="http://schemas.microsoft.com/office/drawing/2014/main" id="{2D1FB7F1-1EBC-4039-8891-5481C0E5C4C4}"/>
              </a:ext>
            </a:extLst>
          </p:cNvPr>
          <p:cNvSpPr txBox="1"/>
          <p:nvPr/>
        </p:nvSpPr>
        <p:spPr>
          <a:xfrm>
            <a:off x="3600809" y="5092637"/>
            <a:ext cx="4689446" cy="1328023"/>
          </a:xfrm>
          <a:prstGeom prst="roundRect">
            <a:avLst/>
          </a:prstGeom>
          <a:solidFill>
            <a:schemeClr val="accent3">
              <a:lumMod val="20000"/>
              <a:lumOff val="80000"/>
            </a:schemeClr>
          </a:solidFill>
        </p:spPr>
        <p:txBody>
          <a:bodyPr wrap="square" rtlCol="0">
            <a:spAutoFit/>
          </a:bodyPr>
          <a:lstStyle/>
          <a:p>
            <a:r>
              <a:rPr lang="en-US" b="1" dirty="0"/>
              <a:t>1937:  Public Assistance Law abolished the previous role of Poor Districts placed relief for the poor under state regulated and appointed County Boards of Assistance</a:t>
            </a:r>
          </a:p>
        </p:txBody>
      </p:sp>
    </p:spTree>
    <p:extLst>
      <p:ext uri="{BB962C8B-B14F-4D97-AF65-F5344CB8AC3E}">
        <p14:creationId xmlns:p14="http://schemas.microsoft.com/office/powerpoint/2010/main" val="113035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FC734-BF83-4884-A978-2E48D8272BFB}"/>
              </a:ext>
            </a:extLst>
          </p:cNvPr>
          <p:cNvSpPr>
            <a:spLocks noGrp="1"/>
          </p:cNvSpPr>
          <p:nvPr>
            <p:ph type="title"/>
          </p:nvPr>
        </p:nvSpPr>
        <p:spPr>
          <a:xfrm>
            <a:off x="297977" y="973123"/>
            <a:ext cx="2834640" cy="3763722"/>
          </a:xfrm>
        </p:spPr>
        <p:txBody>
          <a:bodyPr>
            <a:normAutofit fontScale="90000"/>
          </a:bodyPr>
          <a:lstStyle/>
          <a:p>
            <a:r>
              <a:rPr lang="en-US" b="1" dirty="0">
                <a:solidFill>
                  <a:schemeClr val="tx1"/>
                </a:solidFill>
              </a:rPr>
              <a:t>1937 County Institution District Law</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Almshouses Regulated by the State</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 xmlns:a16="http://schemas.microsoft.com/office/drawing/2014/main" id="{361F6FE2-7C32-4AF2-8D68-0FAD7141DB84}"/>
              </a:ext>
            </a:extLst>
          </p:cNvPr>
          <p:cNvSpPr>
            <a:spLocks noGrp="1"/>
          </p:cNvSpPr>
          <p:nvPr>
            <p:ph idx="1"/>
          </p:nvPr>
        </p:nvSpPr>
        <p:spPr>
          <a:xfrm>
            <a:off x="3514987" y="868680"/>
            <a:ext cx="7668125" cy="5397896"/>
          </a:xfrm>
        </p:spPr>
        <p:txBody>
          <a:bodyPr>
            <a:noAutofit/>
          </a:bodyPr>
          <a:lstStyle/>
          <a:p>
            <a:r>
              <a:rPr lang="en-US" b="1" dirty="0"/>
              <a:t>In same year 1937 State adopted County Institution District Law </a:t>
            </a:r>
          </a:p>
          <a:p>
            <a:r>
              <a:rPr lang="en-US" b="1" dirty="0"/>
              <a:t>Law made the County Commissioners the Institution District Board </a:t>
            </a:r>
          </a:p>
          <a:p>
            <a:r>
              <a:rPr lang="en-US" b="1" dirty="0"/>
              <a:t>The State set parameters for the County Commissioners as the Institutional District Board in charge of almshouses</a:t>
            </a:r>
          </a:p>
          <a:p>
            <a:pPr lvl="1"/>
            <a:r>
              <a:rPr lang="en-US" sz="2000" b="1" dirty="0"/>
              <a:t>County  Commissioners could issue bonds and raise funds only for certain stipulated purposes such as the acquisition of real estate</a:t>
            </a:r>
          </a:p>
          <a:p>
            <a:pPr lvl="1"/>
            <a:r>
              <a:rPr lang="en-US" sz="2000" b="1" dirty="0"/>
              <a:t>All bond issues must have approval of the State</a:t>
            </a:r>
          </a:p>
          <a:p>
            <a:pPr lvl="1"/>
            <a:r>
              <a:rPr lang="en-US" sz="2000" b="1" dirty="0"/>
              <a:t>State had authority to inspect records of deaths, burials, physician records, financial transaction and other reports </a:t>
            </a:r>
          </a:p>
          <a:p>
            <a:r>
              <a:rPr lang="en-US" b="1" dirty="0"/>
              <a:t>State law continued to indicate that the chief duty of the Institution District Officers (County Commissioners) was to care for any dependent having legal residence in the county and all persons without legal residence until they could be taken back to their homes</a:t>
            </a:r>
          </a:p>
        </p:txBody>
      </p:sp>
    </p:spTree>
    <p:extLst>
      <p:ext uri="{BB962C8B-B14F-4D97-AF65-F5344CB8AC3E}">
        <p14:creationId xmlns:p14="http://schemas.microsoft.com/office/powerpoint/2010/main" val="2375161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1B58CE35-4E4C-483E-92CF-6F1B361F8BCE}"/>
              </a:ext>
            </a:extLst>
          </p:cNvPr>
          <p:cNvSpPr>
            <a:spLocks noGrp="1"/>
          </p:cNvSpPr>
          <p:nvPr>
            <p:ph idx="4294967295"/>
          </p:nvPr>
        </p:nvSpPr>
        <p:spPr>
          <a:xfrm>
            <a:off x="4876800" y="868363"/>
            <a:ext cx="7315200" cy="5649883"/>
          </a:xfrm>
        </p:spPr>
        <p:txBody>
          <a:bodyPr/>
          <a:lstStyle/>
          <a:p>
            <a:r>
              <a:rPr lang="en-US" b="1" dirty="0"/>
              <a:t>1938 State legislation makes special populations the State’s responsibility</a:t>
            </a:r>
          </a:p>
          <a:p>
            <a:endParaRPr lang="en-US" dirty="0"/>
          </a:p>
          <a:p>
            <a:pPr lvl="1"/>
            <a:r>
              <a:rPr lang="en-US" sz="2000" b="1" dirty="0"/>
              <a:t>Effective June 1941, State adopted legislation that required the State to </a:t>
            </a:r>
            <a:r>
              <a:rPr lang="en-US" b="1" dirty="0">
                <a:solidFill>
                  <a:schemeClr val="accent6"/>
                </a:solidFill>
              </a:rPr>
              <a:t>assume all responsibility for the care of children, the insane, and assume responsibility for all mental hospitals owned by counties and other municipalities.  </a:t>
            </a:r>
            <a:br>
              <a:rPr lang="en-US" b="1" dirty="0">
                <a:solidFill>
                  <a:schemeClr val="accent6"/>
                </a:solidFill>
              </a:rPr>
            </a:br>
            <a:endParaRPr lang="en-US" sz="2000" b="1" dirty="0">
              <a:solidFill>
                <a:schemeClr val="accent6"/>
              </a:solidFill>
            </a:endParaRPr>
          </a:p>
          <a:p>
            <a:pPr lvl="1"/>
            <a:r>
              <a:rPr lang="en-US" sz="2000" b="1" dirty="0"/>
              <a:t>The legislation lifted Erie County’s economic responsibility for Erie County residents who were hospitalized in facilities  such as Warren State Hospital and Polk Center</a:t>
            </a:r>
            <a:br>
              <a:rPr lang="en-US" sz="2000" b="1" dirty="0"/>
            </a:br>
            <a:endParaRPr lang="en-US" sz="2000" b="1" dirty="0"/>
          </a:p>
          <a:p>
            <a:pPr lvl="1"/>
            <a:r>
              <a:rPr lang="en-US" sz="2000" b="1" dirty="0"/>
              <a:t>All Social Service assistance programs were placed under the authority of the State.  The counties were not to have control over any phase of social service network.  Social services became a wholly State operation under State control </a:t>
            </a:r>
            <a:r>
              <a:rPr lang="en-US" sz="2000" b="1" u="sng" dirty="0">
                <a:solidFill>
                  <a:srgbClr val="FF0000"/>
                </a:solidFill>
              </a:rPr>
              <a:t>with counties as their administrative units</a:t>
            </a:r>
          </a:p>
        </p:txBody>
      </p:sp>
      <p:pic>
        <p:nvPicPr>
          <p:cNvPr id="10" name="Picture 9">
            <a:extLst>
              <a:ext uri="{FF2B5EF4-FFF2-40B4-BE49-F238E27FC236}">
                <a16:creationId xmlns="" xmlns:a16="http://schemas.microsoft.com/office/drawing/2014/main" id="{CBEF0C91-33C8-4F0E-BEED-DC2325AFF8B2}"/>
              </a:ext>
            </a:extLst>
          </p:cNvPr>
          <p:cNvPicPr>
            <a:picLocks noChangeAspect="1"/>
          </p:cNvPicPr>
          <p:nvPr/>
        </p:nvPicPr>
        <p:blipFill rotWithShape="1">
          <a:blip r:embed="rId2"/>
          <a:srcRect l="13005" t="19328" r="45711" b="25138"/>
          <a:stretch/>
        </p:blipFill>
        <p:spPr>
          <a:xfrm>
            <a:off x="369114" y="868362"/>
            <a:ext cx="4506639" cy="3410023"/>
          </a:xfrm>
          <a:prstGeom prst="rect">
            <a:avLst/>
          </a:prstGeom>
        </p:spPr>
      </p:pic>
      <p:sp>
        <p:nvSpPr>
          <p:cNvPr id="11" name="TextBox 10">
            <a:extLst>
              <a:ext uri="{FF2B5EF4-FFF2-40B4-BE49-F238E27FC236}">
                <a16:creationId xmlns="" xmlns:a16="http://schemas.microsoft.com/office/drawing/2014/main" id="{0B533D6B-38AE-4B8B-95C9-E7740575BD90}"/>
              </a:ext>
            </a:extLst>
          </p:cNvPr>
          <p:cNvSpPr txBox="1"/>
          <p:nvPr/>
        </p:nvSpPr>
        <p:spPr>
          <a:xfrm>
            <a:off x="645952" y="4613945"/>
            <a:ext cx="4009938" cy="707886"/>
          </a:xfrm>
          <a:prstGeom prst="rect">
            <a:avLst/>
          </a:prstGeom>
          <a:noFill/>
        </p:spPr>
        <p:txBody>
          <a:bodyPr wrap="square" rtlCol="0">
            <a:spAutoFit/>
          </a:bodyPr>
          <a:lstStyle/>
          <a:p>
            <a:pPr algn="ctr"/>
            <a:r>
              <a:rPr lang="en-US" sz="2000" b="1" dirty="0"/>
              <a:t>POLK CENTER ESTABLISHED 1897 </a:t>
            </a:r>
          </a:p>
        </p:txBody>
      </p:sp>
    </p:spTree>
    <p:extLst>
      <p:ext uri="{BB962C8B-B14F-4D97-AF65-F5344CB8AC3E}">
        <p14:creationId xmlns:p14="http://schemas.microsoft.com/office/powerpoint/2010/main" val="230962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B8355-5F5D-4541-9C74-F84D2E5A4330}"/>
              </a:ext>
            </a:extLst>
          </p:cNvPr>
          <p:cNvSpPr>
            <a:spLocks noGrp="1"/>
          </p:cNvSpPr>
          <p:nvPr>
            <p:ph type="title"/>
          </p:nvPr>
        </p:nvSpPr>
        <p:spPr>
          <a:xfrm>
            <a:off x="252919" y="1123837"/>
            <a:ext cx="2947482" cy="2305163"/>
          </a:xfrm>
        </p:spPr>
        <p:txBody>
          <a:bodyPr/>
          <a:lstStyle/>
          <a:p>
            <a:r>
              <a:rPr lang="en-US" b="1" dirty="0">
                <a:solidFill>
                  <a:schemeClr val="tx1"/>
                </a:solidFill>
              </a:rPr>
              <a:t>Erie County Tuberculosis Hospital</a:t>
            </a:r>
          </a:p>
        </p:txBody>
      </p:sp>
      <p:sp>
        <p:nvSpPr>
          <p:cNvPr id="9" name="Content Placeholder 8">
            <a:extLst>
              <a:ext uri="{FF2B5EF4-FFF2-40B4-BE49-F238E27FC236}">
                <a16:creationId xmlns="" xmlns:a16="http://schemas.microsoft.com/office/drawing/2014/main" id="{895AE696-AEBD-485A-949F-63B6DBA3B9AA}"/>
              </a:ext>
            </a:extLst>
          </p:cNvPr>
          <p:cNvSpPr>
            <a:spLocks noGrp="1"/>
          </p:cNvSpPr>
          <p:nvPr>
            <p:ph sz="half" idx="1"/>
          </p:nvPr>
        </p:nvSpPr>
        <p:spPr>
          <a:xfrm>
            <a:off x="3514987" y="868680"/>
            <a:ext cx="3836364" cy="5347562"/>
          </a:xfrm>
        </p:spPr>
        <p:txBody>
          <a:bodyPr>
            <a:normAutofit fontScale="70000" lnSpcReduction="20000"/>
          </a:bodyPr>
          <a:lstStyle/>
          <a:p>
            <a:pPr marL="0" indent="0" algn="ctr">
              <a:buNone/>
            </a:pPr>
            <a:endParaRPr lang="en-US" sz="2600" b="1" dirty="0"/>
          </a:p>
          <a:p>
            <a:pPr marL="0" indent="0" algn="ctr">
              <a:buNone/>
            </a:pPr>
            <a:endParaRPr lang="en-US" sz="2600" b="1" dirty="0"/>
          </a:p>
          <a:p>
            <a:pPr marL="0" indent="0" algn="ctr">
              <a:buNone/>
            </a:pPr>
            <a:endParaRPr lang="en-US" sz="2600" b="1" dirty="0"/>
          </a:p>
          <a:p>
            <a:pPr marL="0" indent="0" algn="ctr">
              <a:buNone/>
            </a:pPr>
            <a:r>
              <a:rPr lang="en-US" sz="2600" b="1" dirty="0"/>
              <a:t>TUBERCULOSIS AT THE BEGINNING OF THE  20</a:t>
            </a:r>
            <a:r>
              <a:rPr lang="en-US" sz="2600" b="1" baseline="30000" dirty="0"/>
              <a:t>TH</a:t>
            </a:r>
            <a:r>
              <a:rPr lang="en-US" sz="2600" b="1" dirty="0"/>
              <a:t> CENTURY </a:t>
            </a:r>
          </a:p>
          <a:p>
            <a:r>
              <a:rPr lang="en-US" sz="2400" b="1" dirty="0"/>
              <a:t>Robert Koch’s discovery, in 1882, of the bacilli that caused tuberculosis provided evidence that the disease was infectious</a:t>
            </a:r>
          </a:p>
          <a:p>
            <a:r>
              <a:rPr lang="en-US" sz="2400" b="1" dirty="0"/>
              <a:t>In his acceptance of his Nobel Prize in 1905, he alluded to the work of his colleague and a fellow bacteriologist, Carl </a:t>
            </a:r>
            <a:r>
              <a:rPr lang="en-US" sz="2400" b="1" dirty="0" err="1"/>
              <a:t>Flügge</a:t>
            </a:r>
            <a:r>
              <a:rPr lang="en-US" sz="2400" b="1" dirty="0"/>
              <a:t>, who had determined that bacilli in droplets from a cough could possibly transmit infection </a:t>
            </a:r>
          </a:p>
          <a:p>
            <a:r>
              <a:rPr lang="en-US" sz="2400" b="1" dirty="0"/>
              <a:t>With this information, the medical community knew that with concerted effort Tuberculosis could be eradicated</a:t>
            </a:r>
          </a:p>
          <a:p>
            <a:endParaRPr lang="en-US" dirty="0"/>
          </a:p>
        </p:txBody>
      </p:sp>
      <p:sp>
        <p:nvSpPr>
          <p:cNvPr id="10" name="Content Placeholder 9">
            <a:extLst>
              <a:ext uri="{FF2B5EF4-FFF2-40B4-BE49-F238E27FC236}">
                <a16:creationId xmlns="" xmlns:a16="http://schemas.microsoft.com/office/drawing/2014/main" id="{30A1B0D1-A8AA-4AB7-AF70-88B6F5DA2E67}"/>
              </a:ext>
            </a:extLst>
          </p:cNvPr>
          <p:cNvSpPr>
            <a:spLocks noGrp="1"/>
          </p:cNvSpPr>
          <p:nvPr>
            <p:ph sz="half" idx="2"/>
          </p:nvPr>
        </p:nvSpPr>
        <p:spPr>
          <a:xfrm>
            <a:off x="7351351" y="868679"/>
            <a:ext cx="4284179" cy="5624399"/>
          </a:xfrm>
        </p:spPr>
        <p:txBody>
          <a:bodyPr>
            <a:normAutofit fontScale="70000" lnSpcReduction="20000"/>
          </a:bodyPr>
          <a:lstStyle/>
          <a:p>
            <a:r>
              <a:rPr lang="en-US" sz="2300" b="1" dirty="0"/>
              <a:t>In Erie County tuberculosis became the chief concern of the local American Red Cross</a:t>
            </a:r>
          </a:p>
          <a:p>
            <a:r>
              <a:rPr lang="en-US" sz="2300" b="1" dirty="0"/>
              <a:t>Concerned citizens incorporated as the </a:t>
            </a:r>
            <a:r>
              <a:rPr lang="en-US" sz="2300" b="1" u="sng" dirty="0"/>
              <a:t>Erie County Society for the Prevention and Treatment of Tuberculosis</a:t>
            </a:r>
          </a:p>
          <a:p>
            <a:r>
              <a:rPr lang="en-US" sz="2300" b="1" dirty="0"/>
              <a:t>1915 State law permitted any county to appropriate as much as $10 a week to pay for the maintenance of an indigent person in any tuberculosis hospital established by the county </a:t>
            </a:r>
          </a:p>
          <a:p>
            <a:r>
              <a:rPr lang="en-US" sz="2300" b="1" dirty="0"/>
              <a:t>1921 State ordered that all tuberculosis facilities receiving state funds were to be operated by the County Commissioners</a:t>
            </a:r>
          </a:p>
          <a:p>
            <a:r>
              <a:rPr lang="en-US" sz="2300" b="1" dirty="0"/>
              <a:t>1922 referendum on Erie County ballot  asked voters whether Erie County should establish a county hospital for the treatment of persons afflicted with tuberculosis to be paid for by 1 mill of taxes.  Voters overwhelmingly approved the referendum</a:t>
            </a:r>
          </a:p>
          <a:p>
            <a:r>
              <a:rPr lang="en-US" sz="2600" b="1" dirty="0">
                <a:solidFill>
                  <a:schemeClr val="accent6"/>
                </a:solidFill>
              </a:rPr>
              <a:t>1938 Erie County’s 65 bed Tuberculosis Hospital was opened on land given to the County by Erie County Society for the Prevention of Tuberculosis </a:t>
            </a:r>
          </a:p>
          <a:p>
            <a:endParaRPr lang="en-US" dirty="0"/>
          </a:p>
        </p:txBody>
      </p:sp>
      <p:pic>
        <p:nvPicPr>
          <p:cNvPr id="11" name="Picture 10">
            <a:extLst>
              <a:ext uri="{FF2B5EF4-FFF2-40B4-BE49-F238E27FC236}">
                <a16:creationId xmlns="" xmlns:a16="http://schemas.microsoft.com/office/drawing/2014/main" id="{87ECF542-E7F2-49C5-A13F-752C6DFC03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9687" y="3076112"/>
            <a:ext cx="2013945" cy="2913208"/>
          </a:xfrm>
          <a:prstGeom prst="rect">
            <a:avLst/>
          </a:prstGeom>
          <a:noFill/>
          <a:ln>
            <a:noFill/>
          </a:ln>
        </p:spPr>
      </p:pic>
      <p:pic>
        <p:nvPicPr>
          <p:cNvPr id="3" name="Picture 2">
            <a:extLst>
              <a:ext uri="{FF2B5EF4-FFF2-40B4-BE49-F238E27FC236}">
                <a16:creationId xmlns="" xmlns:a16="http://schemas.microsoft.com/office/drawing/2014/main" id="{A59E1E3F-BF88-4BD7-8CBB-0BF6EFB4B118}"/>
              </a:ext>
            </a:extLst>
          </p:cNvPr>
          <p:cNvPicPr>
            <a:picLocks noChangeAspect="1"/>
          </p:cNvPicPr>
          <p:nvPr/>
        </p:nvPicPr>
        <p:blipFill>
          <a:blip r:embed="rId3"/>
          <a:stretch>
            <a:fillRect/>
          </a:stretch>
        </p:blipFill>
        <p:spPr>
          <a:xfrm>
            <a:off x="4981103" y="261868"/>
            <a:ext cx="2229793" cy="1858161"/>
          </a:xfrm>
          <a:prstGeom prst="rect">
            <a:avLst/>
          </a:prstGeom>
        </p:spPr>
      </p:pic>
    </p:spTree>
    <p:extLst>
      <p:ext uri="{BB962C8B-B14F-4D97-AF65-F5344CB8AC3E}">
        <p14:creationId xmlns:p14="http://schemas.microsoft.com/office/powerpoint/2010/main" val="1554797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FF26B2-DC17-405A-A651-2F1CA043F7F8}"/>
              </a:ext>
            </a:extLst>
          </p:cNvPr>
          <p:cNvSpPr>
            <a:spLocks noGrp="1"/>
          </p:cNvSpPr>
          <p:nvPr>
            <p:ph type="title"/>
          </p:nvPr>
        </p:nvSpPr>
        <p:spPr/>
        <p:txBody>
          <a:bodyPr>
            <a:normAutofit/>
          </a:bodyPr>
          <a:lstStyle/>
          <a:p>
            <a:r>
              <a:rPr lang="en-US" b="1" dirty="0">
                <a:solidFill>
                  <a:schemeClr val="tx1"/>
                </a:solidFill>
              </a:rPr>
              <a:t>An Unsung Heroine:  First Chair of the Erie County Tuberculosis Hospital</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Katherine Law </a:t>
            </a:r>
          </a:p>
        </p:txBody>
      </p:sp>
      <p:sp>
        <p:nvSpPr>
          <p:cNvPr id="3" name="Content Placeholder 2">
            <a:extLst>
              <a:ext uri="{FF2B5EF4-FFF2-40B4-BE49-F238E27FC236}">
                <a16:creationId xmlns="" xmlns:a16="http://schemas.microsoft.com/office/drawing/2014/main" id="{CC3B9903-3046-4C62-9BAE-1EA856431F3B}"/>
              </a:ext>
            </a:extLst>
          </p:cNvPr>
          <p:cNvSpPr>
            <a:spLocks noGrp="1"/>
          </p:cNvSpPr>
          <p:nvPr>
            <p:ph sz="half" idx="1"/>
          </p:nvPr>
        </p:nvSpPr>
        <p:spPr>
          <a:xfrm>
            <a:off x="3867912" y="868681"/>
            <a:ext cx="3474720" cy="1975188"/>
          </a:xfrm>
        </p:spPr>
        <p:txBody>
          <a:bodyPr>
            <a:normAutofit fontScale="92500" lnSpcReduction="10000"/>
          </a:bodyPr>
          <a:lstStyle/>
          <a:p>
            <a:r>
              <a:rPr lang="en-US" b="1" dirty="0"/>
              <a:t>Katherine Law</a:t>
            </a:r>
          </a:p>
          <a:p>
            <a:pPr lvl="1"/>
            <a:r>
              <a:rPr lang="en-US" dirty="0"/>
              <a:t>Katherine, daughter of Stephen and Ella Kimball Law</a:t>
            </a:r>
          </a:p>
          <a:p>
            <a:pPr lvl="1"/>
            <a:r>
              <a:rPr lang="en-US" dirty="0"/>
              <a:t>Great-Great grand daughter of Samuel Hays, Burgess of Erie during the building of the Perry fleet</a:t>
            </a:r>
          </a:p>
        </p:txBody>
      </p:sp>
      <p:sp>
        <p:nvSpPr>
          <p:cNvPr id="4" name="Content Placeholder 3">
            <a:extLst>
              <a:ext uri="{FF2B5EF4-FFF2-40B4-BE49-F238E27FC236}">
                <a16:creationId xmlns="" xmlns:a16="http://schemas.microsoft.com/office/drawing/2014/main" id="{A8CA4493-C8D6-4C8C-B971-6627622447D5}"/>
              </a:ext>
            </a:extLst>
          </p:cNvPr>
          <p:cNvSpPr>
            <a:spLocks noGrp="1"/>
          </p:cNvSpPr>
          <p:nvPr>
            <p:ph sz="half" idx="2"/>
          </p:nvPr>
        </p:nvSpPr>
        <p:spPr>
          <a:xfrm>
            <a:off x="7558481" y="868680"/>
            <a:ext cx="3734359" cy="5120640"/>
          </a:xfrm>
        </p:spPr>
        <p:txBody>
          <a:bodyPr>
            <a:noAutofit/>
          </a:bodyPr>
          <a:lstStyle/>
          <a:p>
            <a:r>
              <a:rPr lang="en-US" b="1" dirty="0"/>
              <a:t>Katherine’s mother died when she was 2 and Katherine was sent to Massachusetts </a:t>
            </a:r>
          </a:p>
          <a:p>
            <a:r>
              <a:rPr lang="en-US" b="1" dirty="0"/>
              <a:t>Katherine eventually attended Women’s Medical College and graduated with MD in 1904</a:t>
            </a:r>
          </a:p>
          <a:p>
            <a:r>
              <a:rPr lang="en-US" b="1" dirty="0"/>
              <a:t>In 1909 returned to Erie and became involved in public health </a:t>
            </a:r>
          </a:p>
          <a:p>
            <a:r>
              <a:rPr lang="en-US" b="1" dirty="0"/>
              <a:t>Active in fighting Spanish Flu epidemic of 1918</a:t>
            </a:r>
          </a:p>
          <a:p>
            <a:r>
              <a:rPr lang="en-US" b="1" dirty="0"/>
              <a:t>1920 elected President of Erie Medical Society</a:t>
            </a:r>
          </a:p>
          <a:p>
            <a:r>
              <a:rPr lang="en-US" b="1" dirty="0"/>
              <a:t>Served as Chair of the Erie County Tuberculosis Hospital</a:t>
            </a:r>
          </a:p>
        </p:txBody>
      </p:sp>
      <p:pic>
        <p:nvPicPr>
          <p:cNvPr id="5" name="Picture 4" descr=" Katharine Hayes &lt;I&gt;Law&lt;/I&gt; Wright">
            <a:extLst>
              <a:ext uri="{FF2B5EF4-FFF2-40B4-BE49-F238E27FC236}">
                <a16:creationId xmlns="" xmlns:a16="http://schemas.microsoft.com/office/drawing/2014/main" id="{36F15E33-107E-4230-892D-A87A136D08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1130" y="2843869"/>
            <a:ext cx="2134870" cy="3159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1429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6FE9403-7935-4CBD-9D60-5EEC03431339}"/>
              </a:ext>
            </a:extLst>
          </p:cNvPr>
          <p:cNvSpPr>
            <a:spLocks noGrp="1"/>
          </p:cNvSpPr>
          <p:nvPr>
            <p:ph type="title"/>
          </p:nvPr>
        </p:nvSpPr>
        <p:spPr/>
        <p:txBody>
          <a:bodyPr/>
          <a:lstStyle/>
          <a:p>
            <a:r>
              <a:rPr lang="en-US" b="1" dirty="0">
                <a:solidFill>
                  <a:schemeClr val="tx1"/>
                </a:solidFill>
              </a:rPr>
              <a:t>Erie County Tuberculosis Hospital</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Opened in 1938</a:t>
            </a:r>
          </a:p>
        </p:txBody>
      </p:sp>
      <p:pic>
        <p:nvPicPr>
          <p:cNvPr id="7" name="Content Placeholder 6">
            <a:extLst>
              <a:ext uri="{FF2B5EF4-FFF2-40B4-BE49-F238E27FC236}">
                <a16:creationId xmlns="" xmlns:a16="http://schemas.microsoft.com/office/drawing/2014/main" id="{A2F62194-5676-4EF5-8493-95703634B0C7}"/>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11859" t="16698" r="34933" b="28251"/>
          <a:stretch/>
        </p:blipFill>
        <p:spPr bwMode="auto">
          <a:xfrm rot="16200000">
            <a:off x="4924338" y="-645954"/>
            <a:ext cx="5503179" cy="82547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4010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CF0BD06-16B7-4138-8FD5-F72C942BAE14}"/>
              </a:ext>
            </a:extLst>
          </p:cNvPr>
          <p:cNvSpPr>
            <a:spLocks noGrp="1"/>
          </p:cNvSpPr>
          <p:nvPr>
            <p:ph type="title"/>
          </p:nvPr>
        </p:nvSpPr>
        <p:spPr>
          <a:xfrm>
            <a:off x="252919" y="1123838"/>
            <a:ext cx="2947482" cy="2391150"/>
          </a:xfrm>
        </p:spPr>
        <p:txBody>
          <a:bodyPr/>
          <a:lstStyle/>
          <a:p>
            <a:r>
              <a:rPr lang="en-US" b="1" dirty="0">
                <a:solidFill>
                  <a:schemeClr val="tx1"/>
                </a:solidFill>
              </a:rPr>
              <a:t>Tuberculosis. . to Long-Term Care . . .  to Closure</a:t>
            </a:r>
          </a:p>
        </p:txBody>
      </p:sp>
      <p:sp>
        <p:nvSpPr>
          <p:cNvPr id="5" name="Content Placeholder 4">
            <a:extLst>
              <a:ext uri="{FF2B5EF4-FFF2-40B4-BE49-F238E27FC236}">
                <a16:creationId xmlns="" xmlns:a16="http://schemas.microsoft.com/office/drawing/2014/main" id="{3EC25DBD-D448-4382-9CB1-EC6FC56AA1E4}"/>
              </a:ext>
            </a:extLst>
          </p:cNvPr>
          <p:cNvSpPr>
            <a:spLocks noGrp="1"/>
          </p:cNvSpPr>
          <p:nvPr>
            <p:ph sz="half" idx="1"/>
          </p:nvPr>
        </p:nvSpPr>
        <p:spPr>
          <a:xfrm>
            <a:off x="3867912" y="868680"/>
            <a:ext cx="3648624" cy="1790630"/>
          </a:xfrm>
          <a:solidFill>
            <a:schemeClr val="accent3">
              <a:lumMod val="20000"/>
              <a:lumOff val="80000"/>
            </a:schemeClr>
          </a:solidFill>
        </p:spPr>
        <p:txBody>
          <a:bodyPr>
            <a:normAutofit fontScale="92500" lnSpcReduction="20000"/>
          </a:bodyPr>
          <a:lstStyle/>
          <a:p>
            <a:endParaRPr lang="en-US" dirty="0"/>
          </a:p>
          <a:p>
            <a:r>
              <a:rPr lang="en-US" sz="2400" b="1" dirty="0"/>
              <a:t>1940s Tuberculosis remained a health problem and admissions grew</a:t>
            </a:r>
          </a:p>
          <a:p>
            <a:r>
              <a:rPr lang="en-US" sz="2400" b="1" dirty="0"/>
              <a:t>1946 streptomycin became available</a:t>
            </a:r>
          </a:p>
          <a:p>
            <a:endParaRPr lang="en-US" sz="2400" b="1" dirty="0"/>
          </a:p>
          <a:p>
            <a:endParaRPr lang="en-US" dirty="0"/>
          </a:p>
        </p:txBody>
      </p:sp>
      <p:sp>
        <p:nvSpPr>
          <p:cNvPr id="6" name="Content Placeholder 5">
            <a:extLst>
              <a:ext uri="{FF2B5EF4-FFF2-40B4-BE49-F238E27FC236}">
                <a16:creationId xmlns="" xmlns:a16="http://schemas.microsoft.com/office/drawing/2014/main" id="{739D0864-3F5A-41AE-BFC0-214765223B95}"/>
              </a:ext>
            </a:extLst>
          </p:cNvPr>
          <p:cNvSpPr>
            <a:spLocks noGrp="1"/>
          </p:cNvSpPr>
          <p:nvPr>
            <p:ph sz="half" idx="2"/>
          </p:nvPr>
        </p:nvSpPr>
        <p:spPr>
          <a:xfrm>
            <a:off x="7710609" y="117446"/>
            <a:ext cx="4228472" cy="6535024"/>
          </a:xfrm>
        </p:spPr>
        <p:txBody>
          <a:bodyPr>
            <a:noAutofit/>
          </a:bodyPr>
          <a:lstStyle/>
          <a:p>
            <a:r>
              <a:rPr lang="en-US" b="1" dirty="0"/>
              <a:t>1953 addition of a west wing to Tuberculosis Hospital  was finished </a:t>
            </a:r>
          </a:p>
          <a:p>
            <a:r>
              <a:rPr lang="en-US" b="1" dirty="0"/>
              <a:t> 1964 tuberculosis no longer a problem</a:t>
            </a:r>
          </a:p>
          <a:p>
            <a:r>
              <a:rPr lang="en-US" b="1" dirty="0"/>
              <a:t>1964 State reimbursement decreasing because it was paid per TB patient</a:t>
            </a:r>
          </a:p>
          <a:p>
            <a:r>
              <a:rPr lang="en-US" b="1" dirty="0"/>
              <a:t>1964 Erie County Home running out of room for growing aging population</a:t>
            </a:r>
          </a:p>
          <a:p>
            <a:r>
              <a:rPr lang="en-US" b="1" dirty="0"/>
              <a:t>1964 County Commissioners Louis </a:t>
            </a:r>
            <a:r>
              <a:rPr lang="en-US" b="1" dirty="0" err="1"/>
              <a:t>Rzymek</a:t>
            </a:r>
            <a:r>
              <a:rPr lang="en-US" b="1" dirty="0"/>
              <a:t>, Bill Hill, Fred Lamberton proposed merger of Erie County Home and Tuberculosis Hospital</a:t>
            </a:r>
          </a:p>
          <a:p>
            <a:r>
              <a:rPr lang="en-US" b="1" dirty="0"/>
              <a:t>1964 State approved the combined facility for reimbursement</a:t>
            </a:r>
          </a:p>
          <a:p>
            <a:r>
              <a:rPr lang="en-US" b="1" dirty="0"/>
              <a:t>2015 County closes Pleasant Ridge East </a:t>
            </a:r>
          </a:p>
          <a:p>
            <a:endParaRPr lang="en-US" b="1" dirty="0"/>
          </a:p>
        </p:txBody>
      </p:sp>
      <p:pic>
        <p:nvPicPr>
          <p:cNvPr id="3" name="Picture 2">
            <a:extLst>
              <a:ext uri="{FF2B5EF4-FFF2-40B4-BE49-F238E27FC236}">
                <a16:creationId xmlns="" xmlns:a16="http://schemas.microsoft.com/office/drawing/2014/main" id="{857B91FA-D31E-4E2F-9755-FE362BDA5971}"/>
              </a:ext>
            </a:extLst>
          </p:cNvPr>
          <p:cNvPicPr>
            <a:picLocks noChangeAspect="1"/>
          </p:cNvPicPr>
          <p:nvPr/>
        </p:nvPicPr>
        <p:blipFill>
          <a:blip r:embed="rId2"/>
          <a:stretch>
            <a:fillRect/>
          </a:stretch>
        </p:blipFill>
        <p:spPr>
          <a:xfrm>
            <a:off x="2060449" y="2917853"/>
            <a:ext cx="5650160" cy="2761595"/>
          </a:xfrm>
          <a:prstGeom prst="rect">
            <a:avLst/>
          </a:prstGeom>
        </p:spPr>
      </p:pic>
      <p:pic>
        <p:nvPicPr>
          <p:cNvPr id="7" name="Picture 6">
            <a:extLst>
              <a:ext uri="{FF2B5EF4-FFF2-40B4-BE49-F238E27FC236}">
                <a16:creationId xmlns="" xmlns:a16="http://schemas.microsoft.com/office/drawing/2014/main" id="{FE9025E0-E9CF-4BFC-A08E-30431C978AF5}"/>
              </a:ext>
            </a:extLst>
          </p:cNvPr>
          <p:cNvPicPr>
            <a:picLocks noChangeAspect="1"/>
          </p:cNvPicPr>
          <p:nvPr/>
        </p:nvPicPr>
        <p:blipFill rotWithShape="1">
          <a:blip r:embed="rId3"/>
          <a:srcRect l="12086" t="54679" r="22487" b="38776"/>
          <a:stretch/>
        </p:blipFill>
        <p:spPr>
          <a:xfrm rot="20861891">
            <a:off x="58723" y="5455042"/>
            <a:ext cx="7902430" cy="448812"/>
          </a:xfrm>
          <a:prstGeom prst="rect">
            <a:avLst/>
          </a:prstGeom>
          <a:solidFill>
            <a:schemeClr val="accent4">
              <a:lumMod val="40000"/>
              <a:lumOff val="60000"/>
            </a:schemeClr>
          </a:solidFill>
        </p:spPr>
      </p:pic>
    </p:spTree>
    <p:extLst>
      <p:ext uri="{BB962C8B-B14F-4D97-AF65-F5344CB8AC3E}">
        <p14:creationId xmlns:p14="http://schemas.microsoft.com/office/powerpoint/2010/main" val="269526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2EBEB-C995-4E1D-9894-D5D2C7C6EAD7}"/>
              </a:ext>
            </a:extLst>
          </p:cNvPr>
          <p:cNvSpPr>
            <a:spLocks noGrp="1"/>
          </p:cNvSpPr>
          <p:nvPr>
            <p:ph type="title"/>
          </p:nvPr>
        </p:nvSpPr>
        <p:spPr>
          <a:xfrm>
            <a:off x="252919" y="1123837"/>
            <a:ext cx="2947482" cy="2365983"/>
          </a:xfrm>
        </p:spPr>
        <p:txBody>
          <a:bodyPr/>
          <a:lstStyle/>
          <a:p>
            <a:r>
              <a:rPr lang="en-US" b="1" dirty="0">
                <a:solidFill>
                  <a:schemeClr val="tx1"/>
                </a:solidFill>
              </a:rPr>
              <a:t>Early History in PA of Caring for the Poor</a:t>
            </a:r>
          </a:p>
        </p:txBody>
      </p:sp>
      <p:sp>
        <p:nvSpPr>
          <p:cNvPr id="3" name="Content Placeholder 2">
            <a:extLst>
              <a:ext uri="{FF2B5EF4-FFF2-40B4-BE49-F238E27FC236}">
                <a16:creationId xmlns="" xmlns:a16="http://schemas.microsoft.com/office/drawing/2014/main" id="{1D397272-679E-4F52-B931-B870E6C91DF3}"/>
              </a:ext>
            </a:extLst>
          </p:cNvPr>
          <p:cNvSpPr>
            <a:spLocks noGrp="1"/>
          </p:cNvSpPr>
          <p:nvPr>
            <p:ph idx="1"/>
          </p:nvPr>
        </p:nvSpPr>
        <p:spPr>
          <a:xfrm>
            <a:off x="3869269" y="805343"/>
            <a:ext cx="4410666" cy="5179405"/>
          </a:xfrm>
        </p:spPr>
        <p:txBody>
          <a:bodyPr>
            <a:normAutofit fontScale="92500" lnSpcReduction="10000"/>
          </a:bodyPr>
          <a:lstStyle/>
          <a:p>
            <a:endParaRPr lang="en-US" b="1" dirty="0"/>
          </a:p>
          <a:p>
            <a:r>
              <a:rPr lang="en-US" b="1" dirty="0"/>
              <a:t>Prior to the 1600s care of the poor was </a:t>
            </a:r>
            <a:r>
              <a:rPr lang="en-US" b="1" u="sng" dirty="0"/>
              <a:t>an ecclesiastical responsibility</a:t>
            </a:r>
          </a:p>
          <a:p>
            <a:r>
              <a:rPr lang="en-US" b="1" dirty="0"/>
              <a:t>1600 Duke of York’s Laws in England recognized government’s role in caring for the poor</a:t>
            </a:r>
          </a:p>
          <a:p>
            <a:r>
              <a:rPr lang="en-US" b="1" dirty="0"/>
              <a:t>1640 Duke of York’s Laws transferred from England to New York &amp; then PA</a:t>
            </a:r>
          </a:p>
          <a:p>
            <a:r>
              <a:rPr lang="en-US" b="1" dirty="0"/>
              <a:t>Proprietary Government of William Penn established in 1682 was built on the Duke of York’s Laws</a:t>
            </a:r>
          </a:p>
          <a:p>
            <a:r>
              <a:rPr lang="en-US" b="1" dirty="0">
                <a:solidFill>
                  <a:schemeClr val="accent6"/>
                </a:solidFill>
              </a:rPr>
              <a:t>1706 PA adopted first general poor relief act which required the appointed justices of each county to select two or more </a:t>
            </a:r>
            <a:r>
              <a:rPr lang="en-US" b="1" u="sng" dirty="0">
                <a:solidFill>
                  <a:schemeClr val="accent6"/>
                </a:solidFill>
              </a:rPr>
              <a:t>overseers of the poor </a:t>
            </a:r>
            <a:r>
              <a:rPr lang="en-US" b="1" dirty="0">
                <a:solidFill>
                  <a:schemeClr val="accent6"/>
                </a:solidFill>
              </a:rPr>
              <a:t>in the county or in the township to be responsible to the justices for the care of the poor</a:t>
            </a:r>
          </a:p>
          <a:p>
            <a:endParaRPr lang="en-US" dirty="0"/>
          </a:p>
        </p:txBody>
      </p:sp>
      <p:sp>
        <p:nvSpPr>
          <p:cNvPr id="4" name="TextBox 3">
            <a:extLst>
              <a:ext uri="{FF2B5EF4-FFF2-40B4-BE49-F238E27FC236}">
                <a16:creationId xmlns="" xmlns:a16="http://schemas.microsoft.com/office/drawing/2014/main" id="{1F281E40-4452-4B78-BCBF-684B18A3BD38}"/>
              </a:ext>
            </a:extLst>
          </p:cNvPr>
          <p:cNvSpPr txBox="1"/>
          <p:nvPr/>
        </p:nvSpPr>
        <p:spPr>
          <a:xfrm>
            <a:off x="8701326" y="2491220"/>
            <a:ext cx="2600588" cy="1200329"/>
          </a:xfrm>
          <a:prstGeom prst="rect">
            <a:avLst/>
          </a:prstGeom>
          <a:noFill/>
        </p:spPr>
        <p:txBody>
          <a:bodyPr wrap="square" rtlCol="0">
            <a:spAutoFit/>
          </a:bodyPr>
          <a:lstStyle/>
          <a:p>
            <a:pPr algn="ctr"/>
            <a:r>
              <a:rPr lang="en-US" b="1" dirty="0"/>
              <a:t>PA COUNTIES  </a:t>
            </a:r>
          </a:p>
          <a:p>
            <a:pPr algn="ctr"/>
            <a:r>
              <a:rPr lang="en-US" b="1" dirty="0"/>
              <a:t>1750</a:t>
            </a:r>
          </a:p>
          <a:p>
            <a:endParaRPr lang="en-US" dirty="0"/>
          </a:p>
          <a:p>
            <a:endParaRPr lang="en-US" dirty="0"/>
          </a:p>
        </p:txBody>
      </p:sp>
      <p:graphicFrame>
        <p:nvGraphicFramePr>
          <p:cNvPr id="7" name="Table 7">
            <a:extLst>
              <a:ext uri="{FF2B5EF4-FFF2-40B4-BE49-F238E27FC236}">
                <a16:creationId xmlns="" xmlns:a16="http://schemas.microsoft.com/office/drawing/2014/main" id="{5ABD39FF-EC20-44C4-812B-020EC94BFBE8}"/>
              </a:ext>
            </a:extLst>
          </p:cNvPr>
          <p:cNvGraphicFramePr>
            <a:graphicFrameLocks noGrp="1"/>
          </p:cNvGraphicFramePr>
          <p:nvPr>
            <p:extLst>
              <p:ext uri="{D42A27DB-BD31-4B8C-83A1-F6EECF244321}">
                <p14:modId xmlns:p14="http://schemas.microsoft.com/office/powerpoint/2010/main" val="3776236805"/>
              </p:ext>
            </p:extLst>
          </p:nvPr>
        </p:nvGraphicFramePr>
        <p:xfrm>
          <a:off x="8701326" y="3091385"/>
          <a:ext cx="2668632" cy="2103120"/>
        </p:xfrm>
        <a:graphic>
          <a:graphicData uri="http://schemas.openxmlformats.org/drawingml/2006/table">
            <a:tbl>
              <a:tblPr firstRow="1" bandRow="1">
                <a:tableStyleId>{5C22544A-7EE6-4342-B048-85BDC9FD1C3A}</a:tableStyleId>
              </a:tblPr>
              <a:tblGrid>
                <a:gridCol w="1469006">
                  <a:extLst>
                    <a:ext uri="{9D8B030D-6E8A-4147-A177-3AD203B41FA5}">
                      <a16:colId xmlns="" xmlns:a16="http://schemas.microsoft.com/office/drawing/2014/main" val="1405689601"/>
                    </a:ext>
                  </a:extLst>
                </a:gridCol>
                <a:gridCol w="1199626">
                  <a:extLst>
                    <a:ext uri="{9D8B030D-6E8A-4147-A177-3AD203B41FA5}">
                      <a16:colId xmlns="" xmlns:a16="http://schemas.microsoft.com/office/drawing/2014/main" val="3858101826"/>
                    </a:ext>
                  </a:extLst>
                </a:gridCol>
              </a:tblGrid>
              <a:tr h="273044">
                <a:tc>
                  <a:txBody>
                    <a:bodyPr/>
                    <a:lstStyle/>
                    <a:p>
                      <a:r>
                        <a:rPr lang="en-US" dirty="0">
                          <a:solidFill>
                            <a:schemeClr val="tx1"/>
                          </a:solidFill>
                        </a:rPr>
                        <a:t>COUNTY</a:t>
                      </a:r>
                    </a:p>
                  </a:txBody>
                  <a:tcPr/>
                </a:tc>
                <a:tc>
                  <a:txBody>
                    <a:bodyPr/>
                    <a:lstStyle/>
                    <a:p>
                      <a:r>
                        <a:rPr lang="en-US" dirty="0">
                          <a:solidFill>
                            <a:schemeClr val="tx1"/>
                          </a:solidFill>
                        </a:rPr>
                        <a:t>DATE EST.</a:t>
                      </a:r>
                    </a:p>
                  </a:txBody>
                  <a:tcPr/>
                </a:tc>
                <a:extLst>
                  <a:ext uri="{0D108BD9-81ED-4DB2-BD59-A6C34878D82A}">
                    <a16:rowId xmlns="" xmlns:a16="http://schemas.microsoft.com/office/drawing/2014/main" val="1711662971"/>
                  </a:ext>
                </a:extLst>
              </a:tr>
              <a:tr h="281163">
                <a:tc>
                  <a:txBody>
                    <a:bodyPr/>
                    <a:lstStyle/>
                    <a:p>
                      <a:r>
                        <a:rPr lang="en-US" b="1" dirty="0"/>
                        <a:t>Philadelphia</a:t>
                      </a:r>
                    </a:p>
                  </a:txBody>
                  <a:tcPr/>
                </a:tc>
                <a:tc>
                  <a:txBody>
                    <a:bodyPr/>
                    <a:lstStyle/>
                    <a:p>
                      <a:pPr algn="r"/>
                      <a:r>
                        <a:rPr lang="en-US" b="1" dirty="0"/>
                        <a:t>1682</a:t>
                      </a:r>
                    </a:p>
                  </a:txBody>
                  <a:tcPr/>
                </a:tc>
                <a:extLst>
                  <a:ext uri="{0D108BD9-81ED-4DB2-BD59-A6C34878D82A}">
                    <a16:rowId xmlns="" xmlns:a16="http://schemas.microsoft.com/office/drawing/2014/main" val="3120222577"/>
                  </a:ext>
                </a:extLst>
              </a:tr>
              <a:tr h="281163">
                <a:tc>
                  <a:txBody>
                    <a:bodyPr/>
                    <a:lstStyle/>
                    <a:p>
                      <a:r>
                        <a:rPr lang="en-US" b="1" dirty="0"/>
                        <a:t>Lancaster</a:t>
                      </a:r>
                    </a:p>
                  </a:txBody>
                  <a:tcPr/>
                </a:tc>
                <a:tc>
                  <a:txBody>
                    <a:bodyPr/>
                    <a:lstStyle/>
                    <a:p>
                      <a:pPr algn="r"/>
                      <a:r>
                        <a:rPr lang="en-US" b="1" dirty="0"/>
                        <a:t>1729</a:t>
                      </a:r>
                    </a:p>
                  </a:txBody>
                  <a:tcPr/>
                </a:tc>
                <a:extLst>
                  <a:ext uri="{0D108BD9-81ED-4DB2-BD59-A6C34878D82A}">
                    <a16:rowId xmlns="" xmlns:a16="http://schemas.microsoft.com/office/drawing/2014/main" val="2127097220"/>
                  </a:ext>
                </a:extLst>
              </a:tr>
              <a:tr h="281163">
                <a:tc>
                  <a:txBody>
                    <a:bodyPr/>
                    <a:lstStyle/>
                    <a:p>
                      <a:r>
                        <a:rPr lang="en-US" b="1" dirty="0"/>
                        <a:t>York</a:t>
                      </a:r>
                    </a:p>
                  </a:txBody>
                  <a:tcPr/>
                </a:tc>
                <a:tc>
                  <a:txBody>
                    <a:bodyPr/>
                    <a:lstStyle/>
                    <a:p>
                      <a:pPr algn="r"/>
                      <a:r>
                        <a:rPr lang="en-US" b="1" dirty="0"/>
                        <a:t>1749</a:t>
                      </a:r>
                    </a:p>
                  </a:txBody>
                  <a:tcPr/>
                </a:tc>
                <a:extLst>
                  <a:ext uri="{0D108BD9-81ED-4DB2-BD59-A6C34878D82A}">
                    <a16:rowId xmlns="" xmlns:a16="http://schemas.microsoft.com/office/drawing/2014/main" val="534306876"/>
                  </a:ext>
                </a:extLst>
              </a:tr>
              <a:tr h="281163">
                <a:tc>
                  <a:txBody>
                    <a:bodyPr/>
                    <a:lstStyle/>
                    <a:p>
                      <a:r>
                        <a:rPr lang="en-US" b="1" dirty="0"/>
                        <a:t>Cumberland</a:t>
                      </a:r>
                    </a:p>
                  </a:txBody>
                  <a:tcPr/>
                </a:tc>
                <a:tc>
                  <a:txBody>
                    <a:bodyPr/>
                    <a:lstStyle/>
                    <a:p>
                      <a:pPr algn="r"/>
                      <a:r>
                        <a:rPr lang="en-US" b="1" dirty="0"/>
                        <a:t>1750</a:t>
                      </a:r>
                    </a:p>
                  </a:txBody>
                  <a:tcPr/>
                </a:tc>
                <a:extLst>
                  <a:ext uri="{0D108BD9-81ED-4DB2-BD59-A6C34878D82A}">
                    <a16:rowId xmlns="" xmlns:a16="http://schemas.microsoft.com/office/drawing/2014/main" val="684749704"/>
                  </a:ext>
                </a:extLst>
              </a:tr>
            </a:tbl>
          </a:graphicData>
        </a:graphic>
      </p:graphicFrame>
      <p:pic>
        <p:nvPicPr>
          <p:cNvPr id="8" name="Picture 7">
            <a:extLst>
              <a:ext uri="{FF2B5EF4-FFF2-40B4-BE49-F238E27FC236}">
                <a16:creationId xmlns="" xmlns:a16="http://schemas.microsoft.com/office/drawing/2014/main" id="{81F8E2EC-5D6F-4B1B-B62D-843FA72F283B}"/>
              </a:ext>
            </a:extLst>
          </p:cNvPr>
          <p:cNvPicPr>
            <a:picLocks noChangeAspect="1"/>
          </p:cNvPicPr>
          <p:nvPr/>
        </p:nvPicPr>
        <p:blipFill>
          <a:blip r:embed="rId2"/>
          <a:stretch>
            <a:fillRect/>
          </a:stretch>
        </p:blipFill>
        <p:spPr>
          <a:xfrm>
            <a:off x="738232" y="3199875"/>
            <a:ext cx="1954634" cy="2857500"/>
          </a:xfrm>
          <a:prstGeom prst="rect">
            <a:avLst/>
          </a:prstGeom>
        </p:spPr>
      </p:pic>
      <p:sp>
        <p:nvSpPr>
          <p:cNvPr id="5" name="TextBox 4">
            <a:extLst>
              <a:ext uri="{FF2B5EF4-FFF2-40B4-BE49-F238E27FC236}">
                <a16:creationId xmlns="" xmlns:a16="http://schemas.microsoft.com/office/drawing/2014/main" id="{75841B9F-7FF0-44DF-B3FD-E3824090E510}"/>
              </a:ext>
            </a:extLst>
          </p:cNvPr>
          <p:cNvSpPr txBox="1"/>
          <p:nvPr/>
        </p:nvSpPr>
        <p:spPr>
          <a:xfrm>
            <a:off x="8991601" y="847288"/>
            <a:ext cx="2039922" cy="1200329"/>
          </a:xfrm>
          <a:prstGeom prst="rect">
            <a:avLst/>
          </a:prstGeom>
          <a:solidFill>
            <a:schemeClr val="accent6">
              <a:lumMod val="40000"/>
              <a:lumOff val="60000"/>
            </a:schemeClr>
          </a:solidFill>
        </p:spPr>
        <p:txBody>
          <a:bodyPr wrap="square" rtlCol="0">
            <a:spAutoFit/>
          </a:bodyPr>
          <a:lstStyle/>
          <a:p>
            <a:r>
              <a:rPr lang="en-US" b="1" dirty="0"/>
              <a:t>1706 the Poor in PA become County  Responsibility </a:t>
            </a:r>
          </a:p>
        </p:txBody>
      </p:sp>
    </p:spTree>
    <p:extLst>
      <p:ext uri="{BB962C8B-B14F-4D97-AF65-F5344CB8AC3E}">
        <p14:creationId xmlns:p14="http://schemas.microsoft.com/office/powerpoint/2010/main" val="74979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8DEDB-E2A4-4777-ACED-912A9FA077B6}"/>
              </a:ext>
            </a:extLst>
          </p:cNvPr>
          <p:cNvSpPr>
            <a:spLocks noGrp="1"/>
          </p:cNvSpPr>
          <p:nvPr>
            <p:ph type="title"/>
          </p:nvPr>
        </p:nvSpPr>
        <p:spPr/>
        <p:txBody>
          <a:bodyPr/>
          <a:lstStyle/>
          <a:p>
            <a:r>
              <a:rPr lang="en-US" b="1" dirty="0">
                <a:solidFill>
                  <a:schemeClr val="tx1"/>
                </a:solidFill>
              </a:rPr>
              <a:t>1965</a:t>
            </a:r>
            <a:br>
              <a:rPr lang="en-US" b="1" dirty="0">
                <a:solidFill>
                  <a:schemeClr val="tx1"/>
                </a:solidFill>
              </a:rPr>
            </a:br>
            <a:r>
              <a:rPr lang="en-US" b="1" dirty="0">
                <a:solidFill>
                  <a:schemeClr val="tx1"/>
                </a:solidFill>
              </a:rPr>
              <a:t>Medicare and Medicaid</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Most Consequential Health Legislati0n in U.S. History</a:t>
            </a:r>
          </a:p>
        </p:txBody>
      </p:sp>
      <p:pic>
        <p:nvPicPr>
          <p:cNvPr id="9" name="Picture 8">
            <a:extLst>
              <a:ext uri="{FF2B5EF4-FFF2-40B4-BE49-F238E27FC236}">
                <a16:creationId xmlns="" xmlns:a16="http://schemas.microsoft.com/office/drawing/2014/main" id="{BD9F917C-ADAE-4252-8CAB-7A863D3BEEDA}"/>
              </a:ext>
            </a:extLst>
          </p:cNvPr>
          <p:cNvPicPr>
            <a:picLocks noChangeAspect="1"/>
          </p:cNvPicPr>
          <p:nvPr/>
        </p:nvPicPr>
        <p:blipFill>
          <a:blip r:embed="rId2"/>
          <a:stretch>
            <a:fillRect/>
          </a:stretch>
        </p:blipFill>
        <p:spPr>
          <a:xfrm>
            <a:off x="3682767" y="1123837"/>
            <a:ext cx="7390701" cy="4672956"/>
          </a:xfrm>
          <a:prstGeom prst="rect">
            <a:avLst/>
          </a:prstGeom>
        </p:spPr>
      </p:pic>
      <p:sp>
        <p:nvSpPr>
          <p:cNvPr id="3" name="TextBox 2">
            <a:extLst>
              <a:ext uri="{FF2B5EF4-FFF2-40B4-BE49-F238E27FC236}">
                <a16:creationId xmlns="" xmlns:a16="http://schemas.microsoft.com/office/drawing/2014/main" id="{7ABDC7E5-F98C-4CAA-9A21-E03D37828C68}"/>
              </a:ext>
            </a:extLst>
          </p:cNvPr>
          <p:cNvSpPr txBox="1"/>
          <p:nvPr/>
        </p:nvSpPr>
        <p:spPr>
          <a:xfrm>
            <a:off x="3741489" y="723727"/>
            <a:ext cx="7273255" cy="400110"/>
          </a:xfrm>
          <a:prstGeom prst="rect">
            <a:avLst/>
          </a:prstGeom>
          <a:solidFill>
            <a:schemeClr val="accent2">
              <a:lumMod val="40000"/>
              <a:lumOff val="60000"/>
            </a:schemeClr>
          </a:solidFill>
        </p:spPr>
        <p:txBody>
          <a:bodyPr wrap="square" rtlCol="0">
            <a:spAutoFit/>
          </a:bodyPr>
          <a:lstStyle/>
          <a:p>
            <a:r>
              <a:rPr lang="en-US" sz="2000" b="1" dirty="0"/>
              <a:t>FEDERAL GOVERNMENT BECOMES CHIEF FUNDER FOR POOR</a:t>
            </a:r>
          </a:p>
        </p:txBody>
      </p:sp>
    </p:spTree>
    <p:extLst>
      <p:ext uri="{BB962C8B-B14F-4D97-AF65-F5344CB8AC3E}">
        <p14:creationId xmlns:p14="http://schemas.microsoft.com/office/powerpoint/2010/main" val="7426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703B2E-9D44-486F-9BDD-300BEC4D6279}"/>
              </a:ext>
            </a:extLst>
          </p:cNvPr>
          <p:cNvSpPr>
            <a:spLocks noGrp="1"/>
          </p:cNvSpPr>
          <p:nvPr>
            <p:ph type="title"/>
          </p:nvPr>
        </p:nvSpPr>
        <p:spPr>
          <a:xfrm rot="20404064">
            <a:off x="75501" y="779889"/>
            <a:ext cx="4068660" cy="1753586"/>
          </a:xfrm>
          <a:prstGeom prst="rightArrow">
            <a:avLst/>
          </a:prstGeom>
          <a:solidFill>
            <a:schemeClr val="accent6"/>
          </a:solidFill>
        </p:spPr>
        <p:txBody>
          <a:bodyPr>
            <a:normAutofit fontScale="90000"/>
          </a:bodyPr>
          <a:lstStyle/>
          <a:p>
            <a:r>
              <a:rPr lang="en-US" sz="3200" b="1" dirty="0">
                <a:solidFill>
                  <a:schemeClr val="tx1"/>
                </a:solidFill>
              </a:rPr>
              <a:t>1960s and 1970s  </a:t>
            </a:r>
            <a:br>
              <a:rPr lang="en-US" sz="3200" b="1" dirty="0">
                <a:solidFill>
                  <a:schemeClr val="tx1"/>
                </a:solidFill>
              </a:rPr>
            </a:br>
            <a:r>
              <a:rPr lang="en-US" sz="3200" b="1" dirty="0">
                <a:solidFill>
                  <a:schemeClr val="tx1"/>
                </a:solidFill>
              </a:rPr>
              <a:t>Deinstitutionalization</a:t>
            </a:r>
          </a:p>
        </p:txBody>
      </p:sp>
      <p:sp>
        <p:nvSpPr>
          <p:cNvPr id="5" name="Content Placeholder 4">
            <a:extLst>
              <a:ext uri="{FF2B5EF4-FFF2-40B4-BE49-F238E27FC236}">
                <a16:creationId xmlns="" xmlns:a16="http://schemas.microsoft.com/office/drawing/2014/main" id="{972FBDCB-EEBA-49E8-9A2C-3D75E4B5F636}"/>
              </a:ext>
            </a:extLst>
          </p:cNvPr>
          <p:cNvSpPr>
            <a:spLocks noGrp="1"/>
          </p:cNvSpPr>
          <p:nvPr>
            <p:ph idx="1"/>
          </p:nvPr>
        </p:nvSpPr>
        <p:spPr/>
        <p:txBody>
          <a:bodyPr>
            <a:normAutofit fontScale="77500" lnSpcReduction="20000"/>
          </a:bodyPr>
          <a:lstStyle/>
          <a:p>
            <a:r>
              <a:rPr lang="en-US" b="1" dirty="0">
                <a:solidFill>
                  <a:schemeClr val="tx1"/>
                </a:solidFill>
              </a:rPr>
              <a:t>JFK sponsored the passage of the </a:t>
            </a:r>
            <a:r>
              <a:rPr lang="en-US" b="1" dirty="0">
                <a:solidFill>
                  <a:schemeClr val="tx1"/>
                </a:solidFill>
                <a:hlinkClick r:id="rId2" action="ppaction://hlinkfile" tooltip="Community Mental Health Act">
                  <a:extLst>
                    <a:ext uri="{A12FA001-AC4F-418D-AE19-62706E023703}">
                      <ahyp:hlinkClr xmlns="" xmlns:ahyp="http://schemas.microsoft.com/office/drawing/2018/hyperlinkcolor" val="tx"/>
                    </a:ext>
                  </a:extLst>
                </a:hlinkClick>
              </a:rPr>
              <a:t>Community Mental Health Act</a:t>
            </a:r>
            <a:r>
              <a:rPr lang="en-US" b="1" dirty="0">
                <a:solidFill>
                  <a:schemeClr val="tx1"/>
                </a:solidFill>
              </a:rPr>
              <a:t>, one of the most important laws that led to deinstitutionalization</a:t>
            </a:r>
          </a:p>
          <a:p>
            <a:endParaRPr lang="en-US" b="1" dirty="0">
              <a:solidFill>
                <a:schemeClr val="tx1"/>
              </a:solidFill>
            </a:endParaRPr>
          </a:p>
          <a:p>
            <a:r>
              <a:rPr lang="en-US" b="1" dirty="0">
                <a:solidFill>
                  <a:schemeClr val="tx1"/>
                </a:solidFill>
              </a:rPr>
              <a:t>The de-institutional movement continued to gain momentum during the </a:t>
            </a:r>
            <a:r>
              <a:rPr lang="en-US" b="1" dirty="0">
                <a:solidFill>
                  <a:schemeClr val="tx1"/>
                </a:solidFill>
                <a:hlinkClick r:id="rId3" action="ppaction://hlinkfile" tooltip="Civil Rights Movement">
                  <a:extLst>
                    <a:ext uri="{A12FA001-AC4F-418D-AE19-62706E023703}">
                      <ahyp:hlinkClr xmlns="" xmlns:ahyp="http://schemas.microsoft.com/office/drawing/2018/hyperlinkcolor" val="tx"/>
                    </a:ext>
                  </a:extLst>
                </a:hlinkClick>
              </a:rPr>
              <a:t>Civil Rights Movement</a:t>
            </a:r>
            <a:r>
              <a:rPr lang="en-US" b="1" dirty="0">
                <a:solidFill>
                  <a:schemeClr val="tx1"/>
                </a:solidFill>
              </a:rPr>
              <a:t> </a:t>
            </a:r>
          </a:p>
          <a:p>
            <a:r>
              <a:rPr lang="en-US" b="1" dirty="0">
                <a:solidFill>
                  <a:schemeClr val="tx1"/>
                </a:solidFill>
              </a:rPr>
              <a:t>The 1965 amendments to Social Security shifted about 50% of the mental health care costs from states to the federal government, motivating state governments to promote deinstitutionalization </a:t>
            </a:r>
          </a:p>
          <a:p>
            <a:r>
              <a:rPr lang="en-US" b="1" dirty="0">
                <a:solidFill>
                  <a:schemeClr val="tx1"/>
                </a:solidFill>
              </a:rPr>
              <a:t>The 1970s saw the founding of several advocacy groups for deinstitutionalization  including Liberation of Mental Patients, Project Release, Insane Liberation Front, and the </a:t>
            </a:r>
            <a:r>
              <a:rPr lang="en-US" b="1" dirty="0">
                <a:solidFill>
                  <a:schemeClr val="tx1"/>
                </a:solidFill>
                <a:hlinkClick r:id="rId4" action="ppaction://hlinkfile" tooltip="National Alliance on Mental Illness">
                  <a:extLst>
                    <a:ext uri="{A12FA001-AC4F-418D-AE19-62706E023703}">
                      <ahyp:hlinkClr xmlns="" xmlns:ahyp="http://schemas.microsoft.com/office/drawing/2018/hyperlinkcolor" val="tx"/>
                    </a:ext>
                  </a:extLst>
                </a:hlinkClick>
              </a:rPr>
              <a:t>National Alliance on Mental Illness (NAMI)</a:t>
            </a:r>
            <a:endParaRPr lang="en-US" b="1" dirty="0">
              <a:solidFill>
                <a:schemeClr val="tx1"/>
              </a:solidFill>
            </a:endParaRPr>
          </a:p>
          <a:p>
            <a:r>
              <a:rPr lang="en-US" b="1" dirty="0">
                <a:solidFill>
                  <a:schemeClr val="tx1"/>
                </a:solidFill>
              </a:rPr>
              <a:t>The lawsuits these activist groups filed led to some key court rulings in the 1970s that increased the rights of patients </a:t>
            </a:r>
          </a:p>
          <a:p>
            <a:r>
              <a:rPr lang="en-US" b="1" dirty="0">
                <a:solidFill>
                  <a:schemeClr val="tx1"/>
                </a:solidFill>
              </a:rPr>
              <a:t>In 1973, a federal district court ruled in </a:t>
            </a:r>
            <a:r>
              <a:rPr lang="en-US" b="1" i="1" dirty="0">
                <a:solidFill>
                  <a:schemeClr val="tx1"/>
                </a:solidFill>
              </a:rPr>
              <a:t>Souder v. Brennan</a:t>
            </a:r>
            <a:r>
              <a:rPr lang="en-US" b="1" dirty="0">
                <a:solidFill>
                  <a:schemeClr val="tx1"/>
                </a:solidFill>
              </a:rPr>
              <a:t> that whenever patients in mental health institutions performed an activity that conferred an economic benefit to the institution, they had to be considered employees and paid the minimum wage required by the </a:t>
            </a:r>
            <a:r>
              <a:rPr lang="en-US" b="1" dirty="0">
                <a:solidFill>
                  <a:schemeClr val="tx1"/>
                </a:solidFill>
                <a:hlinkClick r:id="rId5" action="ppaction://hlinkfile" tooltip="Fair Labor Standards Act of 1938">
                  <a:extLst>
                    <a:ext uri="{A12FA001-AC4F-418D-AE19-62706E023703}">
                      <ahyp:hlinkClr xmlns="" xmlns:ahyp="http://schemas.microsoft.com/office/drawing/2018/hyperlinkcolor" val="tx"/>
                    </a:ext>
                  </a:extLst>
                </a:hlinkClick>
              </a:rPr>
              <a:t>Fair Labor Standards Act of 1938</a:t>
            </a:r>
            <a:r>
              <a:rPr lang="en-US" b="1" dirty="0">
                <a:solidFill>
                  <a:schemeClr val="tx1"/>
                </a:solidFill>
              </a:rPr>
              <a:t>.</a:t>
            </a:r>
          </a:p>
          <a:p>
            <a:r>
              <a:rPr lang="en-US" b="1" dirty="0">
                <a:solidFill>
                  <a:schemeClr val="tx1"/>
                </a:solidFill>
              </a:rPr>
              <a:t>In the 1975 ruling </a:t>
            </a:r>
            <a:r>
              <a:rPr lang="en-US" b="1" i="1" dirty="0">
                <a:solidFill>
                  <a:schemeClr val="tx1"/>
                </a:solidFill>
                <a:hlinkClick r:id="rId6" action="ppaction://hlinkfile" tooltip="O'Connor v. Donaldson">
                  <a:extLst>
                    <a:ext uri="{A12FA001-AC4F-418D-AE19-62706E023703}">
                      <ahyp:hlinkClr xmlns="" xmlns:ahyp="http://schemas.microsoft.com/office/drawing/2018/hyperlinkcolor" val="tx"/>
                    </a:ext>
                  </a:extLst>
                </a:hlinkClick>
              </a:rPr>
              <a:t>O'Connor v. Donaldson</a:t>
            </a:r>
            <a:r>
              <a:rPr lang="en-US" b="1" dirty="0">
                <a:solidFill>
                  <a:schemeClr val="tx1"/>
                </a:solidFill>
              </a:rPr>
              <a:t>, the </a:t>
            </a:r>
            <a:r>
              <a:rPr lang="en-US" b="1" dirty="0">
                <a:solidFill>
                  <a:schemeClr val="tx1"/>
                </a:solidFill>
                <a:hlinkClick r:id="rId7" action="ppaction://hlinkfile" tooltip="U.S. Supreme Court">
                  <a:extLst>
                    <a:ext uri="{A12FA001-AC4F-418D-AE19-62706E023703}">
                      <ahyp:hlinkClr xmlns="" xmlns:ahyp="http://schemas.microsoft.com/office/drawing/2018/hyperlinkcolor" val="tx"/>
                    </a:ext>
                  </a:extLst>
                </a:hlinkClick>
              </a:rPr>
              <a:t>U.S. Supreme Court</a:t>
            </a:r>
            <a:r>
              <a:rPr lang="en-US" b="1" dirty="0">
                <a:solidFill>
                  <a:schemeClr val="tx1"/>
                </a:solidFill>
              </a:rPr>
              <a:t> restricted the rights of states to incarcerate someone who was not violent. </a:t>
            </a:r>
          </a:p>
          <a:p>
            <a:r>
              <a:rPr lang="en-US" b="1" dirty="0">
                <a:solidFill>
                  <a:schemeClr val="tx1"/>
                </a:solidFill>
              </a:rPr>
              <a:t>This was followed up with the 1978 ruling </a:t>
            </a:r>
            <a:r>
              <a:rPr lang="en-US" b="1" i="1" dirty="0">
                <a:solidFill>
                  <a:schemeClr val="tx1"/>
                </a:solidFill>
                <a:hlinkClick r:id="rId8" action="ppaction://hlinkfile" tooltip="Addington v. Texas">
                  <a:extLst>
                    <a:ext uri="{A12FA001-AC4F-418D-AE19-62706E023703}">
                      <ahyp:hlinkClr xmlns="" xmlns:ahyp="http://schemas.microsoft.com/office/drawing/2018/hyperlinkcolor" val="tx"/>
                    </a:ext>
                  </a:extLst>
                </a:hlinkClick>
              </a:rPr>
              <a:t>Addington v. Texas</a:t>
            </a:r>
            <a:r>
              <a:rPr lang="en-US" b="1" dirty="0">
                <a:solidFill>
                  <a:schemeClr val="tx1"/>
                </a:solidFill>
              </a:rPr>
              <a:t>, further restricting states from confining anyone involuntarily for mental illness.</a:t>
            </a:r>
          </a:p>
          <a:p>
            <a:endParaRPr lang="en-US" dirty="0"/>
          </a:p>
        </p:txBody>
      </p:sp>
      <p:sp>
        <p:nvSpPr>
          <p:cNvPr id="6" name="TextBox 5">
            <a:extLst>
              <a:ext uri="{FF2B5EF4-FFF2-40B4-BE49-F238E27FC236}">
                <a16:creationId xmlns="" xmlns:a16="http://schemas.microsoft.com/office/drawing/2014/main" id="{DA10C08A-46E7-456D-8532-9F0D43FAF932}"/>
              </a:ext>
            </a:extLst>
          </p:cNvPr>
          <p:cNvSpPr txBox="1"/>
          <p:nvPr/>
        </p:nvSpPr>
        <p:spPr>
          <a:xfrm>
            <a:off x="289955" y="3749879"/>
            <a:ext cx="3187816" cy="224676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2000" b="1" dirty="0"/>
              <a:t>Community Mental Health</a:t>
            </a:r>
          </a:p>
          <a:p>
            <a:pPr marL="285750" indent="-285750">
              <a:buFont typeface="Arial" panose="020B0604020202020204" pitchFamily="34" charset="0"/>
              <a:buChar char="•"/>
            </a:pPr>
            <a:r>
              <a:rPr lang="en-US" sz="2000" b="1" dirty="0"/>
              <a:t>Anti-psychotic medicines</a:t>
            </a:r>
          </a:p>
          <a:p>
            <a:pPr marL="285750" indent="-285750">
              <a:buFont typeface="Arial" panose="020B0604020202020204" pitchFamily="34" charset="0"/>
              <a:buChar char="•"/>
            </a:pPr>
            <a:r>
              <a:rPr lang="en-US" sz="2000" b="1" dirty="0"/>
              <a:t>Foster parent program</a:t>
            </a:r>
          </a:p>
          <a:p>
            <a:pPr marL="285750" indent="-285750">
              <a:buFont typeface="Arial" panose="020B0604020202020204" pitchFamily="34" charset="0"/>
              <a:buChar char="•"/>
            </a:pPr>
            <a:r>
              <a:rPr lang="en-US" sz="2000" b="1" dirty="0"/>
              <a:t>Work Release </a:t>
            </a:r>
          </a:p>
          <a:p>
            <a:pPr marL="285750" indent="-285750">
              <a:buFont typeface="Arial" panose="020B0604020202020204" pitchFamily="34" charset="0"/>
              <a:buChar char="•"/>
            </a:pPr>
            <a:r>
              <a:rPr lang="en-US" sz="2000" b="1" dirty="0"/>
              <a:t>Assisted Housing</a:t>
            </a:r>
          </a:p>
        </p:txBody>
      </p:sp>
      <p:sp>
        <p:nvSpPr>
          <p:cNvPr id="7" name="TextBox 6">
            <a:extLst>
              <a:ext uri="{FF2B5EF4-FFF2-40B4-BE49-F238E27FC236}">
                <a16:creationId xmlns="" xmlns:a16="http://schemas.microsoft.com/office/drawing/2014/main" id="{95EFCB74-B33A-45DF-ACE5-E495E47330CE}"/>
              </a:ext>
            </a:extLst>
          </p:cNvPr>
          <p:cNvSpPr txBox="1"/>
          <p:nvPr/>
        </p:nvSpPr>
        <p:spPr>
          <a:xfrm>
            <a:off x="2885813" y="5750503"/>
            <a:ext cx="8607104" cy="369332"/>
          </a:xfrm>
          <a:prstGeom prst="rect">
            <a:avLst/>
          </a:prstGeom>
          <a:solidFill>
            <a:schemeClr val="accent2"/>
          </a:solidFill>
        </p:spPr>
        <p:txBody>
          <a:bodyPr wrap="square" rtlCol="0">
            <a:spAutoFit/>
          </a:bodyPr>
          <a:lstStyle/>
          <a:p>
            <a:r>
              <a:rPr lang="en-US" b="1" dirty="0"/>
              <a:t>In 1950s 500,000 were in mental health h0spitals, by 1970 there were over 100,000 </a:t>
            </a:r>
          </a:p>
        </p:txBody>
      </p:sp>
    </p:spTree>
    <p:extLst>
      <p:ext uri="{BB962C8B-B14F-4D97-AF65-F5344CB8AC3E}">
        <p14:creationId xmlns:p14="http://schemas.microsoft.com/office/powerpoint/2010/main" val="295299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D26B969-4947-4ED5-88D9-A28A04AECDB4}"/>
              </a:ext>
            </a:extLst>
          </p:cNvPr>
          <p:cNvSpPr>
            <a:spLocks noGrp="1"/>
          </p:cNvSpPr>
          <p:nvPr>
            <p:ph type="title"/>
          </p:nvPr>
        </p:nvSpPr>
        <p:spPr/>
        <p:txBody>
          <a:bodyPr/>
          <a:lstStyle/>
          <a:p>
            <a:r>
              <a:rPr lang="en-US" b="1" dirty="0">
                <a:solidFill>
                  <a:schemeClr val="tx1"/>
                </a:solidFill>
              </a:rPr>
              <a:t>Community Based Programs</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Example: The Barber Center</a:t>
            </a:r>
          </a:p>
        </p:txBody>
      </p:sp>
      <p:pic>
        <p:nvPicPr>
          <p:cNvPr id="5" name="Picture 4">
            <a:extLst>
              <a:ext uri="{FF2B5EF4-FFF2-40B4-BE49-F238E27FC236}">
                <a16:creationId xmlns="" xmlns:a16="http://schemas.microsoft.com/office/drawing/2014/main" id="{9A432AC9-E450-4F9D-81B9-DD1133922163}"/>
              </a:ext>
            </a:extLst>
          </p:cNvPr>
          <p:cNvPicPr>
            <a:picLocks noChangeAspect="1"/>
          </p:cNvPicPr>
          <p:nvPr/>
        </p:nvPicPr>
        <p:blipFill rotWithShape="1">
          <a:blip r:embed="rId2"/>
          <a:srcRect l="29725" t="46727" r="30642" b="5078"/>
          <a:stretch/>
        </p:blipFill>
        <p:spPr>
          <a:xfrm>
            <a:off x="3682766" y="604007"/>
            <a:ext cx="7441035" cy="5905851"/>
          </a:xfrm>
          <a:prstGeom prst="rect">
            <a:avLst/>
          </a:prstGeom>
        </p:spPr>
      </p:pic>
    </p:spTree>
    <p:extLst>
      <p:ext uri="{BB962C8B-B14F-4D97-AF65-F5344CB8AC3E}">
        <p14:creationId xmlns:p14="http://schemas.microsoft.com/office/powerpoint/2010/main" val="3102052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216A60-EB5D-4B34-AAEB-BE6E07752AA7}"/>
              </a:ext>
            </a:extLst>
          </p:cNvPr>
          <p:cNvSpPr>
            <a:spLocks noGrp="1"/>
          </p:cNvSpPr>
          <p:nvPr>
            <p:ph type="title"/>
          </p:nvPr>
        </p:nvSpPr>
        <p:spPr/>
        <p:txBody>
          <a:bodyPr/>
          <a:lstStyle/>
          <a:p>
            <a:r>
              <a:rPr lang="en-US" b="1" dirty="0">
                <a:solidFill>
                  <a:schemeClr val="tx1"/>
                </a:solidFill>
              </a:rPr>
              <a:t>Community Based Programs</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Example: Stairways Behavioral Health</a:t>
            </a:r>
          </a:p>
        </p:txBody>
      </p:sp>
      <p:sp>
        <p:nvSpPr>
          <p:cNvPr id="3" name="Rectangle 1">
            <a:extLst>
              <a:ext uri="{FF2B5EF4-FFF2-40B4-BE49-F238E27FC236}">
                <a16:creationId xmlns="" xmlns:a16="http://schemas.microsoft.com/office/drawing/2014/main" id="{1062140A-799A-4F70-8D4D-0C3F7D6DFC8B}"/>
              </a:ext>
            </a:extLst>
          </p:cNvPr>
          <p:cNvSpPr>
            <a:spLocks noChangeArrowheads="1"/>
          </p:cNvSpPr>
          <p:nvPr/>
        </p:nvSpPr>
        <p:spPr bwMode="auto">
          <a:xfrm>
            <a:off x="4135773" y="1057212"/>
            <a:ext cx="6100090" cy="474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3174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400" b="1" i="0" u="none" strike="noStrike" cap="none" normalizeH="0" baseline="0" dirty="0">
                <a:ln>
                  <a:noFill/>
                </a:ln>
                <a:solidFill>
                  <a:srgbClr val="000000"/>
                </a:solidFill>
                <a:effectLst/>
                <a:latin typeface="Lucida Console" panose="020B0609040504020204" pitchFamily="49" charset="0"/>
                <a:cs typeface="Arial" panose="020B0604020202020204" pitchFamily="34" charset="0"/>
              </a:rPr>
              <a:t>Our Mission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Stairways Behavioral Health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assists persons with mental health care needs at any stage of life in their recovery by providing comprehensive rehabilitation, treatment and supports essential for living, working, learning and </a:t>
            </a:r>
            <a:r>
              <a:rPr kumimoji="0" lang="en-US" altLang="en-US" sz="2800" b="0"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participating fully in the community.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Arial" panose="020B0604020202020204" pitchFamily="34"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088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5BF656-DC72-41AF-BDD1-7168CBCBAAB9}"/>
              </a:ext>
            </a:extLst>
          </p:cNvPr>
          <p:cNvSpPr>
            <a:spLocks noGrp="1"/>
          </p:cNvSpPr>
          <p:nvPr>
            <p:ph type="title"/>
          </p:nvPr>
        </p:nvSpPr>
        <p:spPr/>
        <p:txBody>
          <a:bodyPr/>
          <a:lstStyle/>
          <a:p>
            <a:r>
              <a:rPr lang="en-US" b="1" dirty="0">
                <a:solidFill>
                  <a:schemeClr val="tx1"/>
                </a:solidFill>
              </a:rPr>
              <a:t>Community Based Programs:</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Example:  Erie Homes for Children and Adults</a:t>
            </a:r>
          </a:p>
        </p:txBody>
      </p:sp>
      <p:sp>
        <p:nvSpPr>
          <p:cNvPr id="3" name="Rectangle 2">
            <a:extLst>
              <a:ext uri="{FF2B5EF4-FFF2-40B4-BE49-F238E27FC236}">
                <a16:creationId xmlns="" xmlns:a16="http://schemas.microsoft.com/office/drawing/2014/main" id="{F8999B75-3FFF-4BF7-A2D2-213CBB0E7FFD}"/>
              </a:ext>
            </a:extLst>
          </p:cNvPr>
          <p:cNvSpPr/>
          <p:nvPr/>
        </p:nvSpPr>
        <p:spPr>
          <a:xfrm>
            <a:off x="3677174" y="727474"/>
            <a:ext cx="6096000" cy="1569660"/>
          </a:xfrm>
          <a:prstGeom prst="rect">
            <a:avLst/>
          </a:prstGeom>
        </p:spPr>
        <p:txBody>
          <a:bodyPr>
            <a:spAutoFit/>
          </a:bodyPr>
          <a:lstStyle/>
          <a:p>
            <a:r>
              <a:rPr lang="en-US" sz="2400" b="1" dirty="0"/>
              <a:t>EHCA provides daily residential and community programming to over 400 individuals with disabilities every day in Erie, Crawford, and Venango counties. </a:t>
            </a:r>
          </a:p>
        </p:txBody>
      </p:sp>
      <p:pic>
        <p:nvPicPr>
          <p:cNvPr id="5" name="Picture 4">
            <a:extLst>
              <a:ext uri="{FF2B5EF4-FFF2-40B4-BE49-F238E27FC236}">
                <a16:creationId xmlns="" xmlns:a16="http://schemas.microsoft.com/office/drawing/2014/main" id="{4EC46710-9C0B-4CB1-A52E-29365BFC1F19}"/>
              </a:ext>
            </a:extLst>
          </p:cNvPr>
          <p:cNvPicPr>
            <a:picLocks noChangeAspect="1"/>
          </p:cNvPicPr>
          <p:nvPr/>
        </p:nvPicPr>
        <p:blipFill>
          <a:blip r:embed="rId2"/>
          <a:stretch>
            <a:fillRect/>
          </a:stretch>
        </p:blipFill>
        <p:spPr>
          <a:xfrm>
            <a:off x="4003762" y="2910980"/>
            <a:ext cx="3927330" cy="3289139"/>
          </a:xfrm>
          <a:prstGeom prst="rect">
            <a:avLst/>
          </a:prstGeom>
        </p:spPr>
      </p:pic>
      <p:sp>
        <p:nvSpPr>
          <p:cNvPr id="6" name="TextBox 5">
            <a:extLst>
              <a:ext uri="{FF2B5EF4-FFF2-40B4-BE49-F238E27FC236}">
                <a16:creationId xmlns="" xmlns:a16="http://schemas.microsoft.com/office/drawing/2014/main" id="{3C598217-C1D3-4E98-B3C9-324773E90A75}"/>
              </a:ext>
            </a:extLst>
          </p:cNvPr>
          <p:cNvSpPr txBox="1"/>
          <p:nvPr/>
        </p:nvSpPr>
        <p:spPr>
          <a:xfrm>
            <a:off x="8300906" y="2834030"/>
            <a:ext cx="294453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founded in 1912, the agency </a:t>
            </a:r>
          </a:p>
          <a:p>
            <a:pPr marL="285750" indent="-285750">
              <a:buFont typeface="Arial" panose="020B0604020202020204" pitchFamily="34" charset="0"/>
              <a:buChar char="•"/>
            </a:pPr>
            <a:r>
              <a:rPr lang="en-US" dirty="0"/>
              <a:t>has 18 group homes for people with intellectual and physical disabilities. </a:t>
            </a:r>
          </a:p>
          <a:p>
            <a:pPr marL="285750" indent="-285750">
              <a:buFont typeface="Arial" panose="020B0604020202020204" pitchFamily="34" charset="0"/>
              <a:buChar char="•"/>
            </a:pPr>
            <a:r>
              <a:rPr lang="en-US" dirty="0"/>
              <a:t>has six community programs which offer opportunities and support services for individuals with disabilities who reside with family members or on their own. </a:t>
            </a:r>
          </a:p>
        </p:txBody>
      </p:sp>
    </p:spTree>
    <p:extLst>
      <p:ext uri="{BB962C8B-B14F-4D97-AF65-F5344CB8AC3E}">
        <p14:creationId xmlns:p14="http://schemas.microsoft.com/office/powerpoint/2010/main" val="2802674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2277815-8513-4FAF-BEAB-CEF9BFEA21EA}"/>
              </a:ext>
            </a:extLst>
          </p:cNvPr>
          <p:cNvPicPr>
            <a:picLocks noChangeAspect="1"/>
          </p:cNvPicPr>
          <p:nvPr/>
        </p:nvPicPr>
        <p:blipFill rotWithShape="1">
          <a:blip r:embed="rId2"/>
          <a:srcRect l="13485" t="16197" r="21139" b="11266"/>
          <a:stretch/>
        </p:blipFill>
        <p:spPr>
          <a:xfrm>
            <a:off x="-1" y="511728"/>
            <a:ext cx="11576807" cy="5830349"/>
          </a:xfrm>
          <a:prstGeom prst="rect">
            <a:avLst/>
          </a:prstGeom>
        </p:spPr>
      </p:pic>
      <p:sp>
        <p:nvSpPr>
          <p:cNvPr id="2" name="TextBox 1">
            <a:extLst>
              <a:ext uri="{FF2B5EF4-FFF2-40B4-BE49-F238E27FC236}">
                <a16:creationId xmlns="" xmlns:a16="http://schemas.microsoft.com/office/drawing/2014/main" id="{FF90B90C-C51B-42E1-882E-651BC5091D5F}"/>
              </a:ext>
            </a:extLst>
          </p:cNvPr>
          <p:cNvSpPr txBox="1"/>
          <p:nvPr/>
        </p:nvSpPr>
        <p:spPr>
          <a:xfrm rot="21263696">
            <a:off x="2104846" y="1268083"/>
            <a:ext cx="4416724" cy="523220"/>
          </a:xfrm>
          <a:prstGeom prst="rect">
            <a:avLst/>
          </a:prstGeom>
          <a:solidFill>
            <a:schemeClr val="accent6">
              <a:lumMod val="40000"/>
              <a:lumOff val="60000"/>
            </a:schemeClr>
          </a:solidFill>
        </p:spPr>
        <p:txBody>
          <a:bodyPr wrap="square" rtlCol="0">
            <a:spAutoFit/>
          </a:bodyPr>
          <a:lstStyle/>
          <a:p>
            <a:r>
              <a:rPr lang="en-US" sz="2800" b="1" dirty="0"/>
              <a:t>CASE MANAGEMENT</a:t>
            </a:r>
          </a:p>
        </p:txBody>
      </p:sp>
    </p:spTree>
    <p:extLst>
      <p:ext uri="{BB962C8B-B14F-4D97-AF65-F5344CB8AC3E}">
        <p14:creationId xmlns:p14="http://schemas.microsoft.com/office/powerpoint/2010/main" val="2137456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BF457-2A2B-44E4-B20A-0DEAF870B25B}"/>
              </a:ext>
            </a:extLst>
          </p:cNvPr>
          <p:cNvSpPr>
            <a:spLocks noGrp="1"/>
          </p:cNvSpPr>
          <p:nvPr>
            <p:ph type="title"/>
          </p:nvPr>
        </p:nvSpPr>
        <p:spPr/>
        <p:txBody>
          <a:bodyPr/>
          <a:lstStyle/>
          <a:p>
            <a:r>
              <a:rPr lang="en-US" b="1" dirty="0">
                <a:solidFill>
                  <a:schemeClr val="tx1"/>
                </a:solidFill>
              </a:rPr>
              <a:t>A consequence of community based care:</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Increased Incarceration</a:t>
            </a:r>
          </a:p>
        </p:txBody>
      </p:sp>
      <p:sp>
        <p:nvSpPr>
          <p:cNvPr id="3" name="Content Placeholder 2">
            <a:extLst>
              <a:ext uri="{FF2B5EF4-FFF2-40B4-BE49-F238E27FC236}">
                <a16:creationId xmlns="" xmlns:a16="http://schemas.microsoft.com/office/drawing/2014/main" id="{9E4D6E0C-DCB5-4DD1-86A3-2124E97C35C3}"/>
              </a:ext>
            </a:extLst>
          </p:cNvPr>
          <p:cNvSpPr>
            <a:spLocks noGrp="1"/>
          </p:cNvSpPr>
          <p:nvPr>
            <p:ph idx="1"/>
          </p:nvPr>
        </p:nvSpPr>
        <p:spPr>
          <a:xfrm>
            <a:off x="3869268" y="3347206"/>
            <a:ext cx="7315200" cy="2637541"/>
          </a:xfrm>
        </p:spPr>
        <p:txBody>
          <a:bodyPr/>
          <a:lstStyle/>
          <a:p>
            <a:r>
              <a:rPr lang="en-US" dirty="0"/>
              <a:t>According to </a:t>
            </a:r>
            <a:r>
              <a:rPr lang="en-US" dirty="0">
                <a:solidFill>
                  <a:schemeClr val="tx1"/>
                </a:solidFill>
              </a:rPr>
              <a:t>a report </a:t>
            </a:r>
            <a:r>
              <a:rPr lang="en-US" dirty="0"/>
              <a:t>by the Treatment Advocacy Center, American prisons and jails housed an estimated 356,268 inmates with severe mental illness in 2012—on par with the population of Anchorage, Alaska, or Trenton, New Jersey. That figure is more than 10 times the number of mentally ill patients in state psychiatric hospitals in the same year—about 35,000 people.</a:t>
            </a:r>
          </a:p>
          <a:p>
            <a:endParaRPr lang="en-US" dirty="0"/>
          </a:p>
        </p:txBody>
      </p:sp>
      <p:pic>
        <p:nvPicPr>
          <p:cNvPr id="5" name="Picture 4">
            <a:extLst>
              <a:ext uri="{FF2B5EF4-FFF2-40B4-BE49-F238E27FC236}">
                <a16:creationId xmlns="" xmlns:a16="http://schemas.microsoft.com/office/drawing/2014/main" id="{55CE4DA5-6663-4F1D-8432-4571E4B44131}"/>
              </a:ext>
            </a:extLst>
          </p:cNvPr>
          <p:cNvPicPr>
            <a:picLocks noChangeAspect="1"/>
          </p:cNvPicPr>
          <p:nvPr/>
        </p:nvPicPr>
        <p:blipFill>
          <a:blip r:embed="rId2"/>
          <a:stretch>
            <a:fillRect/>
          </a:stretch>
        </p:blipFill>
        <p:spPr>
          <a:xfrm>
            <a:off x="4001550" y="608988"/>
            <a:ext cx="7004806" cy="2637540"/>
          </a:xfrm>
          <a:prstGeom prst="rect">
            <a:avLst/>
          </a:prstGeom>
        </p:spPr>
      </p:pic>
    </p:spTree>
    <p:extLst>
      <p:ext uri="{BB962C8B-B14F-4D97-AF65-F5344CB8AC3E}">
        <p14:creationId xmlns:p14="http://schemas.microsoft.com/office/powerpoint/2010/main" val="3833143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E0BC57-14A9-481C-9CE0-B8CC9D5AEC90}"/>
              </a:ext>
            </a:extLst>
          </p:cNvPr>
          <p:cNvSpPr>
            <a:spLocks noGrp="1"/>
          </p:cNvSpPr>
          <p:nvPr>
            <p:ph type="title"/>
          </p:nvPr>
        </p:nvSpPr>
        <p:spPr/>
        <p:txBody>
          <a:bodyPr/>
          <a:lstStyle/>
          <a:p>
            <a:r>
              <a:rPr lang="en-US" b="1" dirty="0">
                <a:solidFill>
                  <a:schemeClr val="tx1"/>
                </a:solidFill>
              </a:rPr>
              <a:t>Some Problems with Foster Care:</a:t>
            </a:r>
            <a:br>
              <a:rPr lang="en-US" b="1" dirty="0">
                <a:solidFill>
                  <a:schemeClr val="tx1"/>
                </a:solidFill>
              </a:rPr>
            </a:br>
            <a:r>
              <a:rPr lang="en-US" b="1" dirty="0">
                <a:solidFill>
                  <a:schemeClr val="tx1"/>
                </a:solidFill>
              </a:rPr>
              <a:t/>
            </a:r>
            <a:br>
              <a:rPr lang="en-US" b="1" dirty="0">
                <a:solidFill>
                  <a:schemeClr val="tx1"/>
                </a:solidFill>
              </a:rPr>
            </a:br>
            <a:endParaRPr lang="en-US" b="1" dirty="0">
              <a:solidFill>
                <a:schemeClr val="tx1"/>
              </a:solidFill>
            </a:endParaRPr>
          </a:p>
        </p:txBody>
      </p:sp>
      <p:pic>
        <p:nvPicPr>
          <p:cNvPr id="9" name="Picture 8">
            <a:extLst>
              <a:ext uri="{FF2B5EF4-FFF2-40B4-BE49-F238E27FC236}">
                <a16:creationId xmlns="" xmlns:a16="http://schemas.microsoft.com/office/drawing/2014/main" id="{067B54BA-AB95-4620-8941-4B1CE6854D2A}"/>
              </a:ext>
            </a:extLst>
          </p:cNvPr>
          <p:cNvPicPr>
            <a:picLocks noChangeAspect="1"/>
          </p:cNvPicPr>
          <p:nvPr/>
        </p:nvPicPr>
        <p:blipFill>
          <a:blip r:embed="rId2"/>
          <a:stretch>
            <a:fillRect/>
          </a:stretch>
        </p:blipFill>
        <p:spPr>
          <a:xfrm>
            <a:off x="4009938" y="1023458"/>
            <a:ext cx="6536947" cy="5016616"/>
          </a:xfrm>
          <a:prstGeom prst="rect">
            <a:avLst/>
          </a:prstGeom>
        </p:spPr>
      </p:pic>
    </p:spTree>
    <p:extLst>
      <p:ext uri="{BB962C8B-B14F-4D97-AF65-F5344CB8AC3E}">
        <p14:creationId xmlns:p14="http://schemas.microsoft.com/office/powerpoint/2010/main" val="1380837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E306E-DB05-47B9-9A1A-4A44645147ED}"/>
              </a:ext>
            </a:extLst>
          </p:cNvPr>
          <p:cNvSpPr>
            <a:spLocks noGrp="1"/>
          </p:cNvSpPr>
          <p:nvPr>
            <p:ph type="title"/>
          </p:nvPr>
        </p:nvSpPr>
        <p:spPr>
          <a:xfrm>
            <a:off x="252919" y="1123838"/>
            <a:ext cx="2947482" cy="1174746"/>
          </a:xfrm>
        </p:spPr>
        <p:txBody>
          <a:bodyPr/>
          <a:lstStyle/>
          <a:p>
            <a:r>
              <a:rPr lang="en-US" b="1" dirty="0">
                <a:solidFill>
                  <a:schemeClr val="tx1"/>
                </a:solidFill>
              </a:rPr>
              <a:t>The Closing of Polk Center</a:t>
            </a:r>
          </a:p>
        </p:txBody>
      </p:sp>
      <p:sp>
        <p:nvSpPr>
          <p:cNvPr id="3" name="Content Placeholder 2">
            <a:extLst>
              <a:ext uri="{FF2B5EF4-FFF2-40B4-BE49-F238E27FC236}">
                <a16:creationId xmlns="" xmlns:a16="http://schemas.microsoft.com/office/drawing/2014/main" id="{FB0409D8-F013-40E4-A480-4FE2B64C7ECC}"/>
              </a:ext>
            </a:extLst>
          </p:cNvPr>
          <p:cNvSpPr>
            <a:spLocks noGrp="1"/>
          </p:cNvSpPr>
          <p:nvPr>
            <p:ph sz="half" idx="1"/>
          </p:nvPr>
        </p:nvSpPr>
        <p:spPr>
          <a:xfrm>
            <a:off x="7668124" y="868680"/>
            <a:ext cx="4034517" cy="5120640"/>
          </a:xfrm>
        </p:spPr>
        <p:txBody>
          <a:bodyPr>
            <a:normAutofit fontScale="77500" lnSpcReduction="20000"/>
          </a:bodyPr>
          <a:lstStyle/>
          <a:p>
            <a:r>
              <a:rPr lang="en-US" sz="3200" b="1" dirty="0"/>
              <a:t>State announced its intention to close Polk within 3 years</a:t>
            </a:r>
          </a:p>
          <a:p>
            <a:r>
              <a:rPr lang="en-US" sz="3200" b="1" dirty="0"/>
              <a:t>Done by Executive Order of Governor Thomas Wolf</a:t>
            </a:r>
          </a:p>
          <a:p>
            <a:r>
              <a:rPr lang="en-US" sz="3200" b="1" dirty="0"/>
              <a:t>Agreement of Board with members including  John Barber CEO of the Barber Center and Chuck Walczak CEO of Erie Homes for Children and Adults</a:t>
            </a:r>
          </a:p>
          <a:p>
            <a:r>
              <a:rPr lang="en-US" sz="3200" b="1" dirty="0"/>
              <a:t>194 current residents will be placed in community based care</a:t>
            </a:r>
          </a:p>
        </p:txBody>
      </p:sp>
      <p:pic>
        <p:nvPicPr>
          <p:cNvPr id="7" name="Picture 6">
            <a:extLst>
              <a:ext uri="{FF2B5EF4-FFF2-40B4-BE49-F238E27FC236}">
                <a16:creationId xmlns="" xmlns:a16="http://schemas.microsoft.com/office/drawing/2014/main" id="{45B50DFB-7FB2-4B45-A7BB-96FF88FC9E34}"/>
              </a:ext>
            </a:extLst>
          </p:cNvPr>
          <p:cNvPicPr>
            <a:picLocks noChangeAspect="1"/>
          </p:cNvPicPr>
          <p:nvPr/>
        </p:nvPicPr>
        <p:blipFill>
          <a:blip r:embed="rId2"/>
          <a:stretch>
            <a:fillRect/>
          </a:stretch>
        </p:blipFill>
        <p:spPr>
          <a:xfrm>
            <a:off x="1170264" y="2430943"/>
            <a:ext cx="6144935" cy="3495413"/>
          </a:xfrm>
          <a:prstGeom prst="rect">
            <a:avLst/>
          </a:prstGeom>
        </p:spPr>
      </p:pic>
    </p:spTree>
    <p:extLst>
      <p:ext uri="{BB962C8B-B14F-4D97-AF65-F5344CB8AC3E}">
        <p14:creationId xmlns:p14="http://schemas.microsoft.com/office/powerpoint/2010/main" val="14690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763976CC-064D-428A-B762-8D99949B3DC7}"/>
              </a:ext>
            </a:extLst>
          </p:cNvPr>
          <p:cNvSpPr>
            <a:spLocks noGrp="1"/>
          </p:cNvSpPr>
          <p:nvPr>
            <p:ph idx="1"/>
          </p:nvPr>
        </p:nvSpPr>
        <p:spPr>
          <a:xfrm>
            <a:off x="110306" y="941686"/>
            <a:ext cx="2700006" cy="2632024"/>
          </a:xfrm>
        </p:spPr>
        <p:txBody>
          <a:bodyPr>
            <a:normAutofit lnSpcReduction="10000"/>
          </a:bodyPr>
          <a:lstStyle/>
          <a:p>
            <a:r>
              <a:rPr lang="en-US" sz="2400" b="1" dirty="0"/>
              <a:t>Care of the poor not only responsibility of government but remains the mission of philanthropic agencies</a:t>
            </a:r>
          </a:p>
        </p:txBody>
      </p:sp>
      <p:sp>
        <p:nvSpPr>
          <p:cNvPr id="7" name="Text Box 62">
            <a:extLst>
              <a:ext uri="{FF2B5EF4-FFF2-40B4-BE49-F238E27FC236}">
                <a16:creationId xmlns="" xmlns:a16="http://schemas.microsoft.com/office/drawing/2014/main" id="{F04E1ECD-3145-49BB-89B0-9C590AE7F006}"/>
              </a:ext>
            </a:extLst>
          </p:cNvPr>
          <p:cNvSpPr txBox="1"/>
          <p:nvPr/>
        </p:nvSpPr>
        <p:spPr>
          <a:xfrm>
            <a:off x="7633106" y="390046"/>
            <a:ext cx="4496498" cy="5784252"/>
          </a:xfrm>
          <a:prstGeom prst="snip1Rect">
            <a:avLst/>
          </a:prstGeom>
          <a:solidFill>
            <a:schemeClr val="accent3">
              <a:lumMod val="20000"/>
              <a:lumOff val="80000"/>
            </a:schemeClr>
          </a:solidFill>
          <a:ln w="381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SHELTERS IN ERIE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Hope House for Families</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Mercy Center for Women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House of Healing for Women &amp; Children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Community of Caring</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St. Martin Center, Inc.</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SafeNet</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Emergency Community Shelter Service Erie</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Housing Authority of County of Erie</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Erie City Housing Authority</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Liberty House Erie</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Ellen Curry Foundation</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Bayfront NATO, Inc.</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Erie United Methodist Alliance</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8" name="Table 7">
            <a:extLst>
              <a:ext uri="{FF2B5EF4-FFF2-40B4-BE49-F238E27FC236}">
                <a16:creationId xmlns="" xmlns:a16="http://schemas.microsoft.com/office/drawing/2014/main" id="{4FA89DCD-822A-480B-98F2-61AF42ECB2B1}"/>
              </a:ext>
            </a:extLst>
          </p:cNvPr>
          <p:cNvGraphicFramePr>
            <a:graphicFrameLocks noGrp="1"/>
          </p:cNvGraphicFramePr>
          <p:nvPr>
            <p:extLst>
              <p:ext uri="{D42A27DB-BD31-4B8C-83A1-F6EECF244321}">
                <p14:modId xmlns:p14="http://schemas.microsoft.com/office/powerpoint/2010/main" val="325760346"/>
              </p:ext>
            </p:extLst>
          </p:nvPr>
        </p:nvGraphicFramePr>
        <p:xfrm>
          <a:off x="2885813" y="390044"/>
          <a:ext cx="4496499" cy="5881131"/>
        </p:xfrm>
        <a:graphic>
          <a:graphicData uri="http://schemas.openxmlformats.org/drawingml/2006/table">
            <a:tbl>
              <a:tblPr firstRow="1" firstCol="1" bandRow="1">
                <a:tableStyleId>{0660B408-B3CF-4A94-85FC-2B1E0A45F4A2}</a:tableStyleId>
              </a:tblPr>
              <a:tblGrid>
                <a:gridCol w="4496499">
                  <a:extLst>
                    <a:ext uri="{9D8B030D-6E8A-4147-A177-3AD203B41FA5}">
                      <a16:colId xmlns="" xmlns:a16="http://schemas.microsoft.com/office/drawing/2014/main" val="1605148822"/>
                    </a:ext>
                  </a:extLst>
                </a:gridCol>
              </a:tblGrid>
              <a:tr h="598185">
                <a:tc>
                  <a:txBody>
                    <a:bodyPr/>
                    <a:lstStyle/>
                    <a:p>
                      <a:pPr marL="0" marR="0" algn="ctr">
                        <a:lnSpc>
                          <a:spcPct val="107000"/>
                        </a:lnSpc>
                        <a:spcBef>
                          <a:spcPts val="0"/>
                        </a:spcBef>
                        <a:spcAft>
                          <a:spcPts val="0"/>
                        </a:spcAft>
                      </a:pPr>
                      <a:r>
                        <a:rPr lang="en-US" sz="1800" dirty="0">
                          <a:solidFill>
                            <a:schemeClr val="tx1"/>
                          </a:solidFill>
                          <a:effectLst/>
                        </a:rPr>
                        <a:t>FOOD ASSISTANCE CHARITIES</a:t>
                      </a:r>
                    </a:p>
                    <a:p>
                      <a:pPr marL="0" marR="0" algn="ctr">
                        <a:lnSpc>
                          <a:spcPct val="107000"/>
                        </a:lnSpc>
                        <a:spcBef>
                          <a:spcPts val="0"/>
                        </a:spcBef>
                        <a:spcAft>
                          <a:spcPts val="0"/>
                        </a:spcAft>
                      </a:pPr>
                      <a:r>
                        <a:rPr lang="en-US" sz="1800" dirty="0">
                          <a:solidFill>
                            <a:schemeClr val="tx1"/>
                          </a:solidFill>
                          <a:effectLst/>
                        </a:rPr>
                        <a:t>ERIE COUNTY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613921500"/>
                  </a:ext>
                </a:extLst>
              </a:tr>
              <a:tr h="292309">
                <a:tc>
                  <a:txBody>
                    <a:bodyPr/>
                    <a:lstStyle/>
                    <a:p>
                      <a:pPr marL="0" marR="0">
                        <a:lnSpc>
                          <a:spcPct val="107000"/>
                        </a:lnSpc>
                        <a:spcBef>
                          <a:spcPts val="0"/>
                        </a:spcBef>
                        <a:spcAft>
                          <a:spcPts val="0"/>
                        </a:spcAft>
                      </a:pPr>
                      <a:r>
                        <a:rPr lang="en-US" sz="1800" dirty="0">
                          <a:effectLst/>
                        </a:rPr>
                        <a:t>Community of Caring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832004626"/>
                  </a:ext>
                </a:extLst>
              </a:tr>
              <a:tr h="292309">
                <a:tc>
                  <a:txBody>
                    <a:bodyPr/>
                    <a:lstStyle/>
                    <a:p>
                      <a:pPr marL="0" marR="0">
                        <a:lnSpc>
                          <a:spcPct val="107000"/>
                        </a:lnSpc>
                        <a:spcBef>
                          <a:spcPts val="0"/>
                        </a:spcBef>
                        <a:spcAft>
                          <a:spcPts val="0"/>
                        </a:spcAft>
                      </a:pPr>
                      <a:r>
                        <a:rPr lang="en-US" sz="1800" dirty="0">
                          <a:effectLst/>
                        </a:rPr>
                        <a:t>Emmaus Soup Kitchen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621444118"/>
                  </a:ext>
                </a:extLst>
              </a:tr>
              <a:tr h="292309">
                <a:tc>
                  <a:txBody>
                    <a:bodyPr/>
                    <a:lstStyle/>
                    <a:p>
                      <a:pPr marL="0" marR="0">
                        <a:lnSpc>
                          <a:spcPct val="107000"/>
                        </a:lnSpc>
                        <a:spcBef>
                          <a:spcPts val="0"/>
                        </a:spcBef>
                        <a:spcAft>
                          <a:spcPts val="0"/>
                        </a:spcAft>
                      </a:pPr>
                      <a:r>
                        <a:rPr lang="en-US" sz="1800" dirty="0">
                          <a:effectLst/>
                        </a:rPr>
                        <a:t>Erie City Mission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4662302"/>
                  </a:ext>
                </a:extLst>
              </a:tr>
              <a:tr h="292309">
                <a:tc>
                  <a:txBody>
                    <a:bodyPr/>
                    <a:lstStyle/>
                    <a:p>
                      <a:pPr marL="0" marR="0">
                        <a:lnSpc>
                          <a:spcPct val="107000"/>
                        </a:lnSpc>
                        <a:spcBef>
                          <a:spcPts val="0"/>
                        </a:spcBef>
                        <a:spcAft>
                          <a:spcPts val="0"/>
                        </a:spcAft>
                      </a:pPr>
                      <a:r>
                        <a:rPr lang="en-US" sz="1800" dirty="0">
                          <a:effectLst/>
                        </a:rPr>
                        <a:t>Holy Trinity Lutheran Church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362596218"/>
                  </a:ext>
                </a:extLst>
              </a:tr>
              <a:tr h="292309">
                <a:tc>
                  <a:txBody>
                    <a:bodyPr/>
                    <a:lstStyle/>
                    <a:p>
                      <a:pPr marL="0" marR="0">
                        <a:lnSpc>
                          <a:spcPct val="107000"/>
                        </a:lnSpc>
                        <a:spcBef>
                          <a:spcPts val="0"/>
                        </a:spcBef>
                        <a:spcAft>
                          <a:spcPts val="0"/>
                        </a:spcAft>
                      </a:pPr>
                      <a:r>
                        <a:rPr lang="en-US" sz="1800" dirty="0">
                          <a:effectLst/>
                        </a:rPr>
                        <a:t>St. Paul’s R.C. Church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370240210"/>
                  </a:ext>
                </a:extLst>
              </a:tr>
              <a:tr h="292309">
                <a:tc>
                  <a:txBody>
                    <a:bodyPr/>
                    <a:lstStyle/>
                    <a:p>
                      <a:pPr marL="0" marR="0">
                        <a:lnSpc>
                          <a:spcPct val="107000"/>
                        </a:lnSpc>
                        <a:spcBef>
                          <a:spcPts val="0"/>
                        </a:spcBef>
                        <a:spcAft>
                          <a:spcPts val="0"/>
                        </a:spcAft>
                      </a:pPr>
                      <a:r>
                        <a:rPr lang="en-US" sz="1800" dirty="0">
                          <a:effectLst/>
                        </a:rPr>
                        <a:t>Metro-Erie Meals on Wheels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895802400"/>
                  </a:ext>
                </a:extLst>
              </a:tr>
              <a:tr h="292309">
                <a:tc>
                  <a:txBody>
                    <a:bodyPr/>
                    <a:lstStyle/>
                    <a:p>
                      <a:pPr marL="0" marR="0">
                        <a:lnSpc>
                          <a:spcPct val="107000"/>
                        </a:lnSpc>
                        <a:spcBef>
                          <a:spcPts val="0"/>
                        </a:spcBef>
                        <a:spcAft>
                          <a:spcPts val="0"/>
                        </a:spcAft>
                      </a:pPr>
                      <a:r>
                        <a:rPr lang="en-US" sz="1800" dirty="0">
                          <a:effectLst/>
                        </a:rPr>
                        <a:t>GECAC Meal on Wheels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670195013"/>
                  </a:ext>
                </a:extLst>
              </a:tr>
              <a:tr h="292309">
                <a:tc>
                  <a:txBody>
                    <a:bodyPr/>
                    <a:lstStyle/>
                    <a:p>
                      <a:pPr marL="0" marR="0">
                        <a:lnSpc>
                          <a:spcPct val="107000"/>
                        </a:lnSpc>
                        <a:spcBef>
                          <a:spcPts val="0"/>
                        </a:spcBef>
                        <a:spcAft>
                          <a:spcPts val="0"/>
                        </a:spcAft>
                      </a:pPr>
                      <a:r>
                        <a:rPr lang="en-US" sz="1800" dirty="0">
                          <a:effectLst/>
                        </a:rPr>
                        <a:t>Community of Caring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39263356"/>
                  </a:ext>
                </a:extLst>
              </a:tr>
              <a:tr h="292309">
                <a:tc>
                  <a:txBody>
                    <a:bodyPr/>
                    <a:lstStyle/>
                    <a:p>
                      <a:pPr marL="0" marR="0">
                        <a:lnSpc>
                          <a:spcPct val="107000"/>
                        </a:lnSpc>
                        <a:spcBef>
                          <a:spcPts val="0"/>
                        </a:spcBef>
                        <a:spcAft>
                          <a:spcPts val="0"/>
                        </a:spcAft>
                      </a:pPr>
                      <a:r>
                        <a:rPr lang="en-US" sz="1800" dirty="0">
                          <a:effectLst/>
                        </a:rPr>
                        <a:t>Erie City Mission – Family Care Center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006622659"/>
                  </a:ext>
                </a:extLst>
              </a:tr>
              <a:tr h="292309">
                <a:tc>
                  <a:txBody>
                    <a:bodyPr/>
                    <a:lstStyle/>
                    <a:p>
                      <a:pPr marL="0" marR="0">
                        <a:lnSpc>
                          <a:spcPct val="107000"/>
                        </a:lnSpc>
                        <a:spcBef>
                          <a:spcPts val="0"/>
                        </a:spcBef>
                        <a:spcAft>
                          <a:spcPts val="0"/>
                        </a:spcAft>
                      </a:pPr>
                      <a:r>
                        <a:rPr lang="en-US" sz="1800" dirty="0">
                          <a:effectLst/>
                        </a:rPr>
                        <a:t>Erie Center City Outreach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451108134"/>
                  </a:ext>
                </a:extLst>
              </a:tr>
              <a:tr h="292309">
                <a:tc>
                  <a:txBody>
                    <a:bodyPr/>
                    <a:lstStyle/>
                    <a:p>
                      <a:pPr marL="0" marR="0">
                        <a:lnSpc>
                          <a:spcPct val="107000"/>
                        </a:lnSpc>
                        <a:spcBef>
                          <a:spcPts val="0"/>
                        </a:spcBef>
                        <a:spcAft>
                          <a:spcPts val="0"/>
                        </a:spcAft>
                      </a:pPr>
                      <a:r>
                        <a:rPr lang="en-US" sz="1800" dirty="0">
                          <a:effectLst/>
                        </a:rPr>
                        <a:t>Emmaus Food Pantry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176454605"/>
                  </a:ext>
                </a:extLst>
              </a:tr>
              <a:tr h="292309">
                <a:tc>
                  <a:txBody>
                    <a:bodyPr/>
                    <a:lstStyle/>
                    <a:p>
                      <a:pPr marL="0" marR="0">
                        <a:lnSpc>
                          <a:spcPct val="107000"/>
                        </a:lnSpc>
                        <a:spcBef>
                          <a:spcPts val="0"/>
                        </a:spcBef>
                        <a:spcAft>
                          <a:spcPts val="0"/>
                        </a:spcAft>
                      </a:pPr>
                      <a:r>
                        <a:rPr lang="en-US" sz="1800" dirty="0">
                          <a:effectLst/>
                        </a:rPr>
                        <a:t>Glenwood United Methodist Church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2604694138"/>
                  </a:ext>
                </a:extLst>
              </a:tr>
              <a:tr h="292309">
                <a:tc>
                  <a:txBody>
                    <a:bodyPr/>
                    <a:lstStyle/>
                    <a:p>
                      <a:pPr marL="0" marR="0">
                        <a:lnSpc>
                          <a:spcPct val="107000"/>
                        </a:lnSpc>
                        <a:spcBef>
                          <a:spcPts val="0"/>
                        </a:spcBef>
                        <a:spcAft>
                          <a:spcPts val="0"/>
                        </a:spcAft>
                      </a:pPr>
                      <a:r>
                        <a:rPr lang="en-US" sz="1800" dirty="0">
                          <a:effectLst/>
                        </a:rPr>
                        <a:t>Martin Luther King Center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149226055"/>
                  </a:ext>
                </a:extLst>
              </a:tr>
              <a:tr h="292309">
                <a:tc>
                  <a:txBody>
                    <a:bodyPr/>
                    <a:lstStyle/>
                    <a:p>
                      <a:pPr marL="0" marR="0">
                        <a:lnSpc>
                          <a:spcPct val="107000"/>
                        </a:lnSpc>
                        <a:spcBef>
                          <a:spcPts val="0"/>
                        </a:spcBef>
                        <a:spcAft>
                          <a:spcPts val="0"/>
                        </a:spcAft>
                      </a:pPr>
                      <a:r>
                        <a:rPr lang="en-US" sz="1800" dirty="0">
                          <a:effectLst/>
                        </a:rPr>
                        <a:t>Salvation Army –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593234946"/>
                  </a:ext>
                </a:extLst>
              </a:tr>
              <a:tr h="292309">
                <a:tc>
                  <a:txBody>
                    <a:bodyPr/>
                    <a:lstStyle/>
                    <a:p>
                      <a:pPr marL="0" marR="0">
                        <a:lnSpc>
                          <a:spcPct val="107000"/>
                        </a:lnSpc>
                        <a:spcBef>
                          <a:spcPts val="0"/>
                        </a:spcBef>
                        <a:spcAft>
                          <a:spcPts val="0"/>
                        </a:spcAft>
                      </a:pPr>
                      <a:r>
                        <a:rPr lang="en-US" sz="1800" dirty="0">
                          <a:effectLst/>
                        </a:rPr>
                        <a:t>St. John’s Episcopal Church – Food Pantry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701389543"/>
                  </a:ext>
                </a:extLst>
              </a:tr>
              <a:tr h="292309">
                <a:tc>
                  <a:txBody>
                    <a:bodyPr/>
                    <a:lstStyle/>
                    <a:p>
                      <a:pPr marL="0" marR="0">
                        <a:lnSpc>
                          <a:spcPct val="107000"/>
                        </a:lnSpc>
                        <a:spcBef>
                          <a:spcPts val="0"/>
                        </a:spcBef>
                        <a:spcAft>
                          <a:spcPts val="0"/>
                        </a:spcAft>
                      </a:pPr>
                      <a:r>
                        <a:rPr lang="en-US" sz="1800" dirty="0">
                          <a:effectLst/>
                        </a:rPr>
                        <a:t>St. Patrick’s Church – Food Bank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4255704162"/>
                  </a:ext>
                </a:extLst>
              </a:tr>
              <a:tr h="292309">
                <a:tc>
                  <a:txBody>
                    <a:bodyPr/>
                    <a:lstStyle/>
                    <a:p>
                      <a:pPr marL="0" marR="0">
                        <a:lnSpc>
                          <a:spcPct val="107000"/>
                        </a:lnSpc>
                        <a:spcBef>
                          <a:spcPts val="0"/>
                        </a:spcBef>
                        <a:spcAft>
                          <a:spcPts val="0"/>
                        </a:spcAft>
                      </a:pPr>
                      <a:r>
                        <a:rPr lang="en-US" sz="1800" dirty="0">
                          <a:effectLst/>
                        </a:rPr>
                        <a:t>St. Peter’s Cathedral – Food Bank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285649774"/>
                  </a:ext>
                </a:extLst>
              </a:tr>
              <a:tr h="292309">
                <a:tc>
                  <a:txBody>
                    <a:bodyPr/>
                    <a:lstStyle/>
                    <a:p>
                      <a:pPr marL="0" marR="0">
                        <a:lnSpc>
                          <a:spcPct val="107000"/>
                        </a:lnSpc>
                        <a:spcBef>
                          <a:spcPts val="0"/>
                        </a:spcBef>
                        <a:spcAft>
                          <a:spcPts val="0"/>
                        </a:spcAft>
                      </a:pPr>
                      <a:r>
                        <a:rPr lang="en-US" sz="1800" dirty="0">
                          <a:effectLst/>
                        </a:rPr>
                        <a:t>Holy Trinity Lutheran Church – Food Bank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3989084321"/>
                  </a:ext>
                </a:extLst>
              </a:tr>
            </a:tbl>
          </a:graphicData>
        </a:graphic>
      </p:graphicFrame>
      <p:pic>
        <p:nvPicPr>
          <p:cNvPr id="10" name="Picture 9">
            <a:extLst>
              <a:ext uri="{FF2B5EF4-FFF2-40B4-BE49-F238E27FC236}">
                <a16:creationId xmlns="" xmlns:a16="http://schemas.microsoft.com/office/drawing/2014/main" id="{C03DEB78-1306-4600-BE3B-1FEED719E16F}"/>
              </a:ext>
            </a:extLst>
          </p:cNvPr>
          <p:cNvPicPr>
            <a:picLocks noChangeAspect="1"/>
          </p:cNvPicPr>
          <p:nvPr/>
        </p:nvPicPr>
        <p:blipFill>
          <a:blip r:embed="rId2"/>
          <a:stretch>
            <a:fillRect/>
          </a:stretch>
        </p:blipFill>
        <p:spPr>
          <a:xfrm>
            <a:off x="426846" y="4030911"/>
            <a:ext cx="2066925" cy="1552575"/>
          </a:xfrm>
          <a:prstGeom prst="rect">
            <a:avLst/>
          </a:prstGeom>
        </p:spPr>
      </p:pic>
    </p:spTree>
    <p:extLst>
      <p:ext uri="{BB962C8B-B14F-4D97-AF65-F5344CB8AC3E}">
        <p14:creationId xmlns:p14="http://schemas.microsoft.com/office/powerpoint/2010/main" val="386660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548BB-EDF5-46AB-9044-73C172536111}"/>
              </a:ext>
            </a:extLst>
          </p:cNvPr>
          <p:cNvSpPr>
            <a:spLocks noGrp="1"/>
          </p:cNvSpPr>
          <p:nvPr>
            <p:ph type="title"/>
          </p:nvPr>
        </p:nvSpPr>
        <p:spPr>
          <a:xfrm>
            <a:off x="67112" y="763398"/>
            <a:ext cx="3389151" cy="5360565"/>
          </a:xfrm>
        </p:spPr>
        <p:txBody>
          <a:bodyPr>
            <a:normAutofit fontScale="90000"/>
          </a:bodyPr>
          <a:lstStyle/>
          <a:p>
            <a:r>
              <a:rPr lang="en-US" b="1" dirty="0">
                <a:solidFill>
                  <a:schemeClr val="tx1"/>
                </a:solidFill>
              </a:rPr>
              <a:t>Who were the early settlers in PA?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England exported about 500,000 English subjects between 1630 and 1642 about ½ to North American colonies, most of them vagrants</a:t>
            </a:r>
          </a:p>
        </p:txBody>
      </p:sp>
      <p:sp>
        <p:nvSpPr>
          <p:cNvPr id="7" name="Content Placeholder 6">
            <a:extLst>
              <a:ext uri="{FF2B5EF4-FFF2-40B4-BE49-F238E27FC236}">
                <a16:creationId xmlns="" xmlns:a16="http://schemas.microsoft.com/office/drawing/2014/main" id="{8AFC75F5-2037-4AEC-89D0-0F4F262B0C5B}"/>
              </a:ext>
            </a:extLst>
          </p:cNvPr>
          <p:cNvSpPr>
            <a:spLocks noGrp="1"/>
          </p:cNvSpPr>
          <p:nvPr>
            <p:ph idx="1"/>
          </p:nvPr>
        </p:nvSpPr>
        <p:spPr>
          <a:xfrm>
            <a:off x="7996652" y="864108"/>
            <a:ext cx="3187815" cy="738189"/>
          </a:xfrm>
        </p:spPr>
        <p:txBody>
          <a:bodyPr/>
          <a:lstStyle/>
          <a:p>
            <a:pPr marL="0" indent="0" algn="ctr">
              <a:lnSpc>
                <a:spcPct val="100000"/>
              </a:lnSpc>
              <a:spcBef>
                <a:spcPts val="0"/>
              </a:spcBef>
              <a:buNone/>
            </a:pPr>
            <a:r>
              <a:rPr lang="en-US" b="1" dirty="0"/>
              <a:t>POPULATION GROWTH </a:t>
            </a:r>
          </a:p>
          <a:p>
            <a:pPr marL="0" indent="0" algn="ctr">
              <a:lnSpc>
                <a:spcPct val="100000"/>
              </a:lnSpc>
              <a:spcBef>
                <a:spcPts val="0"/>
              </a:spcBef>
              <a:buNone/>
            </a:pPr>
            <a:r>
              <a:rPr lang="en-US" b="1" dirty="0"/>
              <a:t>OF ENGLAND </a:t>
            </a:r>
          </a:p>
        </p:txBody>
      </p:sp>
      <p:graphicFrame>
        <p:nvGraphicFramePr>
          <p:cNvPr id="8" name="Table 7">
            <a:extLst>
              <a:ext uri="{FF2B5EF4-FFF2-40B4-BE49-F238E27FC236}">
                <a16:creationId xmlns="" xmlns:a16="http://schemas.microsoft.com/office/drawing/2014/main" id="{DB03F475-4D69-4B6D-99B4-36337C3F1A26}"/>
              </a:ext>
            </a:extLst>
          </p:cNvPr>
          <p:cNvGraphicFramePr>
            <a:graphicFrameLocks noGrp="1"/>
          </p:cNvGraphicFramePr>
          <p:nvPr>
            <p:extLst>
              <p:ext uri="{D42A27DB-BD31-4B8C-83A1-F6EECF244321}">
                <p14:modId xmlns:p14="http://schemas.microsoft.com/office/powerpoint/2010/main" val="3142150082"/>
              </p:ext>
            </p:extLst>
          </p:nvPr>
        </p:nvGraphicFramePr>
        <p:xfrm>
          <a:off x="7818909" y="1602297"/>
          <a:ext cx="3187815" cy="2329878"/>
        </p:xfrm>
        <a:graphic>
          <a:graphicData uri="http://schemas.openxmlformats.org/drawingml/2006/table">
            <a:tbl>
              <a:tblPr/>
              <a:tblGrid>
                <a:gridCol w="1062605">
                  <a:extLst>
                    <a:ext uri="{9D8B030D-6E8A-4147-A177-3AD203B41FA5}">
                      <a16:colId xmlns="" xmlns:a16="http://schemas.microsoft.com/office/drawing/2014/main" val="3754896350"/>
                    </a:ext>
                  </a:extLst>
                </a:gridCol>
                <a:gridCol w="1062605">
                  <a:extLst>
                    <a:ext uri="{9D8B030D-6E8A-4147-A177-3AD203B41FA5}">
                      <a16:colId xmlns="" xmlns:a16="http://schemas.microsoft.com/office/drawing/2014/main" val="1982664571"/>
                    </a:ext>
                  </a:extLst>
                </a:gridCol>
                <a:gridCol w="1062605">
                  <a:extLst>
                    <a:ext uri="{9D8B030D-6E8A-4147-A177-3AD203B41FA5}">
                      <a16:colId xmlns="" xmlns:a16="http://schemas.microsoft.com/office/drawing/2014/main" val="2537229188"/>
                    </a:ext>
                  </a:extLst>
                </a:gridCol>
              </a:tblGrid>
              <a:tr h="388313">
                <a:tc>
                  <a:txBody>
                    <a:bodyPr/>
                    <a:lstStyle/>
                    <a:p>
                      <a:pPr algn="ctr"/>
                      <a:r>
                        <a:rPr lang="en-US" b="1" dirty="0">
                          <a:effectLst/>
                        </a:rPr>
                        <a:t>1490</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tc>
                  <a:txBody>
                    <a:bodyPr/>
                    <a:lstStyle/>
                    <a:p>
                      <a:pPr algn="r"/>
                      <a:r>
                        <a:rPr lang="en-US" b="1" dirty="0">
                          <a:effectLst/>
                        </a:rPr>
                        <a:t>2,140,000</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tc>
                  <a:txBody>
                    <a:bodyPr/>
                    <a:lstStyle/>
                    <a:p>
                      <a:pPr algn="r"/>
                      <a:r>
                        <a:rPr lang="en-US" b="1" dirty="0">
                          <a:effectLst/>
                        </a:rPr>
                        <a:t>+12.6%</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2645360448"/>
                  </a:ext>
                </a:extLst>
              </a:tr>
              <a:tr h="388313">
                <a:tc>
                  <a:txBody>
                    <a:bodyPr/>
                    <a:lstStyle/>
                    <a:p>
                      <a:pPr algn="ctr"/>
                      <a:r>
                        <a:rPr lang="en-US" b="1">
                          <a:effectLst/>
                        </a:rPr>
                        <a:t>1522</a:t>
                      </a:r>
                    </a:p>
                  </a:txBody>
                  <a:tcPr marL="9525" marR="9525" marT="9525" marB="9525" anchor="ctr">
                    <a:lnL>
                      <a:noFill/>
                    </a:lnL>
                    <a:lnR>
                      <a:noFill/>
                    </a:lnR>
                    <a:lnT w="9525" cap="flat" cmpd="sng" algn="ctr">
                      <a:solidFill>
                        <a:srgbClr val="BBBBBB"/>
                      </a:solidFill>
                      <a:prstDash val="solid"/>
                      <a:round/>
                      <a:headEnd type="none" w="med" len="med"/>
                      <a:tailEnd type="none" w="med" len="med"/>
                    </a:lnT>
                    <a:lnB>
                      <a:noFill/>
                    </a:lnB>
                    <a:solidFill>
                      <a:schemeClr val="accent3">
                        <a:lumMod val="40000"/>
                        <a:lumOff val="60000"/>
                      </a:schemeClr>
                    </a:solidFill>
                  </a:tcPr>
                </a:tc>
                <a:tc>
                  <a:txBody>
                    <a:bodyPr/>
                    <a:lstStyle/>
                    <a:p>
                      <a:pPr algn="r"/>
                      <a:r>
                        <a:rPr lang="en-US" b="1">
                          <a:effectLst/>
                        </a:rPr>
                        <a:t>2,350,000</a:t>
                      </a:r>
                    </a:p>
                  </a:txBody>
                  <a:tcPr marL="9525" marR="9525" marT="9525" marB="9525" anchor="ctr">
                    <a:lnL>
                      <a:noFill/>
                    </a:lnL>
                    <a:lnR>
                      <a:noFill/>
                    </a:lnR>
                    <a:lnT w="9525" cap="flat" cmpd="sng" algn="ctr">
                      <a:solidFill>
                        <a:srgbClr val="BBBBBB"/>
                      </a:solidFill>
                      <a:prstDash val="solid"/>
                      <a:round/>
                      <a:headEnd type="none" w="med" len="med"/>
                      <a:tailEnd type="none" w="med" len="med"/>
                    </a:lnT>
                    <a:lnB>
                      <a:noFill/>
                    </a:lnB>
                    <a:solidFill>
                      <a:schemeClr val="accent3">
                        <a:lumMod val="40000"/>
                        <a:lumOff val="60000"/>
                      </a:schemeClr>
                    </a:solidFill>
                  </a:tcPr>
                </a:tc>
                <a:tc>
                  <a:txBody>
                    <a:bodyPr/>
                    <a:lstStyle/>
                    <a:p>
                      <a:pPr algn="r"/>
                      <a:r>
                        <a:rPr lang="en-US" b="1" dirty="0">
                          <a:effectLst/>
                        </a:rPr>
                        <a:t>+9.8%</a:t>
                      </a:r>
                    </a:p>
                  </a:txBody>
                  <a:tcPr marL="9525" marR="9525" marT="9525" marB="9525" anchor="ctr">
                    <a:lnL>
                      <a:noFill/>
                    </a:lnL>
                    <a:lnR>
                      <a:noFill/>
                    </a:lnR>
                    <a:lnT w="9525" cap="flat" cmpd="sng" algn="ctr">
                      <a:solidFill>
                        <a:srgbClr val="BBBBBB"/>
                      </a:solidFill>
                      <a:prstDash val="solid"/>
                      <a:round/>
                      <a:headEnd type="none" w="med" len="med"/>
                      <a:tailEnd type="none" w="med" len="med"/>
                    </a:lnT>
                    <a:lnB>
                      <a:noFill/>
                    </a:lnB>
                    <a:solidFill>
                      <a:schemeClr val="accent3">
                        <a:lumMod val="40000"/>
                        <a:lumOff val="60000"/>
                      </a:schemeClr>
                    </a:solidFill>
                  </a:tcPr>
                </a:tc>
                <a:extLst>
                  <a:ext uri="{0D108BD9-81ED-4DB2-BD59-A6C34878D82A}">
                    <a16:rowId xmlns="" xmlns:a16="http://schemas.microsoft.com/office/drawing/2014/main" val="3111168808"/>
                  </a:ext>
                </a:extLst>
              </a:tr>
              <a:tr h="388313">
                <a:tc>
                  <a:txBody>
                    <a:bodyPr/>
                    <a:lstStyle/>
                    <a:p>
                      <a:pPr algn="ctr"/>
                      <a:r>
                        <a:rPr lang="en-US" b="1">
                          <a:effectLst/>
                        </a:rPr>
                        <a:t>1541</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a:effectLst/>
                        </a:rPr>
                        <a:t>2,830,000</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dirty="0">
                          <a:effectLst/>
                        </a:rPr>
                        <a:t>+20.4%</a:t>
                      </a:r>
                    </a:p>
                  </a:txBody>
                  <a:tcPr marL="9525" marR="9525" marT="9525" marB="9525" anchor="ctr">
                    <a:lnL>
                      <a:noFill/>
                    </a:lnL>
                    <a:lnR>
                      <a:noFill/>
                    </a:lnR>
                    <a:lnT>
                      <a:noFill/>
                    </a:lnT>
                    <a:lnB>
                      <a:noFill/>
                    </a:lnB>
                    <a:solidFill>
                      <a:schemeClr val="accent3">
                        <a:lumMod val="40000"/>
                        <a:lumOff val="60000"/>
                      </a:schemeClr>
                    </a:solidFill>
                  </a:tcPr>
                </a:tc>
                <a:extLst>
                  <a:ext uri="{0D108BD9-81ED-4DB2-BD59-A6C34878D82A}">
                    <a16:rowId xmlns="" xmlns:a16="http://schemas.microsoft.com/office/drawing/2014/main" val="2415788495"/>
                  </a:ext>
                </a:extLst>
              </a:tr>
              <a:tr h="388313">
                <a:tc>
                  <a:txBody>
                    <a:bodyPr/>
                    <a:lstStyle/>
                    <a:p>
                      <a:pPr algn="ctr"/>
                      <a:r>
                        <a:rPr lang="en-US" b="1">
                          <a:effectLst/>
                        </a:rPr>
                        <a:t>1560</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a:effectLst/>
                        </a:rPr>
                        <a:t>3,200,000</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dirty="0">
                          <a:effectLst/>
                        </a:rPr>
                        <a:t>+13.1%</a:t>
                      </a:r>
                    </a:p>
                  </a:txBody>
                  <a:tcPr marL="9525" marR="9525" marT="9525" marB="9525" anchor="ctr">
                    <a:lnL>
                      <a:noFill/>
                    </a:lnL>
                    <a:lnR>
                      <a:noFill/>
                    </a:lnR>
                    <a:lnT>
                      <a:noFill/>
                    </a:lnT>
                    <a:lnB>
                      <a:noFill/>
                    </a:lnB>
                    <a:solidFill>
                      <a:schemeClr val="accent3">
                        <a:lumMod val="40000"/>
                        <a:lumOff val="60000"/>
                      </a:schemeClr>
                    </a:solidFill>
                  </a:tcPr>
                </a:tc>
                <a:extLst>
                  <a:ext uri="{0D108BD9-81ED-4DB2-BD59-A6C34878D82A}">
                    <a16:rowId xmlns="" xmlns:a16="http://schemas.microsoft.com/office/drawing/2014/main" val="2465813004"/>
                  </a:ext>
                </a:extLst>
              </a:tr>
              <a:tr h="388313">
                <a:tc>
                  <a:txBody>
                    <a:bodyPr/>
                    <a:lstStyle/>
                    <a:p>
                      <a:pPr algn="ctr"/>
                      <a:r>
                        <a:rPr lang="en-US" b="1">
                          <a:effectLst/>
                        </a:rPr>
                        <a:t>1600</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a:effectLst/>
                        </a:rPr>
                        <a:t>4,110,000</a:t>
                      </a:r>
                    </a:p>
                  </a:txBody>
                  <a:tcPr marL="9525" marR="9525" marT="9525" marB="9525" anchor="ctr">
                    <a:lnL>
                      <a:noFill/>
                    </a:lnL>
                    <a:lnR>
                      <a:noFill/>
                    </a:lnR>
                    <a:lnT>
                      <a:noFill/>
                    </a:lnT>
                    <a:lnB>
                      <a:noFill/>
                    </a:lnB>
                    <a:solidFill>
                      <a:schemeClr val="accent3">
                        <a:lumMod val="40000"/>
                        <a:lumOff val="60000"/>
                      </a:schemeClr>
                    </a:solidFill>
                  </a:tcPr>
                </a:tc>
                <a:tc>
                  <a:txBody>
                    <a:bodyPr/>
                    <a:lstStyle/>
                    <a:p>
                      <a:pPr algn="r"/>
                      <a:r>
                        <a:rPr lang="en-US" b="1" dirty="0">
                          <a:effectLst/>
                        </a:rPr>
                        <a:t>+28.4%</a:t>
                      </a:r>
                    </a:p>
                  </a:txBody>
                  <a:tcPr marL="9525" marR="9525" marT="9525" marB="9525" anchor="ctr">
                    <a:lnL>
                      <a:noFill/>
                    </a:lnL>
                    <a:lnR>
                      <a:noFill/>
                    </a:lnR>
                    <a:lnT>
                      <a:noFill/>
                    </a:lnT>
                    <a:lnB>
                      <a:noFill/>
                    </a:lnB>
                    <a:solidFill>
                      <a:schemeClr val="accent3">
                        <a:lumMod val="40000"/>
                        <a:lumOff val="60000"/>
                      </a:schemeClr>
                    </a:solidFill>
                  </a:tcPr>
                </a:tc>
                <a:extLst>
                  <a:ext uri="{0D108BD9-81ED-4DB2-BD59-A6C34878D82A}">
                    <a16:rowId xmlns="" xmlns:a16="http://schemas.microsoft.com/office/drawing/2014/main" val="624800501"/>
                  </a:ext>
                </a:extLst>
              </a:tr>
              <a:tr h="388313">
                <a:tc>
                  <a:txBody>
                    <a:bodyPr/>
                    <a:lstStyle/>
                    <a:p>
                      <a:pPr algn="ctr"/>
                      <a:r>
                        <a:rPr lang="en-US" b="1">
                          <a:effectLst/>
                        </a:rPr>
                        <a:t>1650</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tc>
                  <a:txBody>
                    <a:bodyPr/>
                    <a:lstStyle/>
                    <a:p>
                      <a:pPr algn="r"/>
                      <a:r>
                        <a:rPr lang="en-US" b="1">
                          <a:effectLst/>
                        </a:rPr>
                        <a:t>5,310,000</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tc>
                  <a:txBody>
                    <a:bodyPr/>
                    <a:lstStyle/>
                    <a:p>
                      <a:pPr algn="r"/>
                      <a:r>
                        <a:rPr lang="en-US" b="1" dirty="0">
                          <a:effectLst/>
                        </a:rPr>
                        <a:t>+29.2%</a:t>
                      </a:r>
                    </a:p>
                  </a:txBody>
                  <a:tcPr marL="9525" marR="9525" marT="9525" marB="9525" anchor="ctr">
                    <a:lnL>
                      <a:noFill/>
                    </a:lnL>
                    <a:lnR>
                      <a:noFill/>
                    </a:lnR>
                    <a:lnT>
                      <a:noFill/>
                    </a:lnT>
                    <a:lnB w="9525" cap="flat" cmpd="sng" algn="ctr">
                      <a:solidFill>
                        <a:srgbClr val="BBBBBB"/>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3473320667"/>
                  </a:ext>
                </a:extLst>
              </a:tr>
            </a:tbl>
          </a:graphicData>
        </a:graphic>
      </p:graphicFrame>
      <p:sp>
        <p:nvSpPr>
          <p:cNvPr id="11" name="TextBox 10">
            <a:extLst>
              <a:ext uri="{FF2B5EF4-FFF2-40B4-BE49-F238E27FC236}">
                <a16:creationId xmlns="" xmlns:a16="http://schemas.microsoft.com/office/drawing/2014/main" id="{19D7E0BD-8EBB-4769-A18B-66B9FB88070A}"/>
              </a:ext>
            </a:extLst>
          </p:cNvPr>
          <p:cNvSpPr txBox="1"/>
          <p:nvPr/>
        </p:nvSpPr>
        <p:spPr>
          <a:xfrm>
            <a:off x="3519577" y="763398"/>
            <a:ext cx="4285409" cy="5909310"/>
          </a:xfrm>
          <a:prstGeom prst="rect">
            <a:avLst/>
          </a:prstGeom>
          <a:noFill/>
        </p:spPr>
        <p:txBody>
          <a:bodyPr wrap="square" rtlCol="0">
            <a:spAutoFit/>
          </a:bodyPr>
          <a:lstStyle/>
          <a:p>
            <a:r>
              <a:rPr lang="en-US" b="1" dirty="0"/>
              <a:t>England’s population grew dramatically in the second half of 16</a:t>
            </a:r>
            <a:r>
              <a:rPr lang="en-US" b="1" baseline="30000" dirty="0"/>
              <a:t>th</a:t>
            </a:r>
            <a:r>
              <a:rPr lang="en-US" b="1" dirty="0"/>
              <a:t> century, increasing by a third between 1560 and 1600,  from 3 to 4 million.</a:t>
            </a:r>
          </a:p>
          <a:p>
            <a:endParaRPr lang="en-US" b="1" dirty="0"/>
          </a:p>
          <a:p>
            <a:r>
              <a:rPr lang="en-US" b="1" dirty="0"/>
              <a:t>Population growth was concentrated in London where rural people sought employment</a:t>
            </a:r>
          </a:p>
          <a:p>
            <a:endParaRPr lang="en-US" b="1" dirty="0"/>
          </a:p>
          <a:p>
            <a:r>
              <a:rPr lang="en-US" b="1" dirty="0"/>
              <a:t>Enclosure, poor harvests, and a breakdown in distribution of food produced acute grain shortages and migration to cities where people lived on the streets</a:t>
            </a:r>
          </a:p>
          <a:p>
            <a:endParaRPr lang="en-US" b="1" dirty="0"/>
          </a:p>
          <a:p>
            <a:r>
              <a:rPr lang="en-US" b="1" dirty="0"/>
              <a:t>Growing desire to rid England of “lewd vagrants”</a:t>
            </a:r>
          </a:p>
          <a:p>
            <a:endParaRPr lang="en-US" b="1" dirty="0"/>
          </a:p>
          <a:p>
            <a:r>
              <a:rPr lang="en-US" b="1" dirty="0"/>
              <a:t>Many argued that England’s surplus population could be exported to colonies, preventing unrest and poverty</a:t>
            </a:r>
          </a:p>
        </p:txBody>
      </p:sp>
      <p:pic>
        <p:nvPicPr>
          <p:cNvPr id="4" name="Picture 3">
            <a:extLst>
              <a:ext uri="{FF2B5EF4-FFF2-40B4-BE49-F238E27FC236}">
                <a16:creationId xmlns="" xmlns:a16="http://schemas.microsoft.com/office/drawing/2014/main" id="{E14D2A91-6C9F-48D9-9E1C-005D37D01975}"/>
              </a:ext>
            </a:extLst>
          </p:cNvPr>
          <p:cNvPicPr>
            <a:picLocks noChangeAspect="1"/>
          </p:cNvPicPr>
          <p:nvPr/>
        </p:nvPicPr>
        <p:blipFill>
          <a:blip r:embed="rId2"/>
          <a:stretch>
            <a:fillRect/>
          </a:stretch>
        </p:blipFill>
        <p:spPr>
          <a:xfrm>
            <a:off x="7818909" y="4140001"/>
            <a:ext cx="3959234" cy="2329877"/>
          </a:xfrm>
          <a:prstGeom prst="rect">
            <a:avLst/>
          </a:prstGeom>
        </p:spPr>
      </p:pic>
    </p:spTree>
    <p:extLst>
      <p:ext uri="{BB962C8B-B14F-4D97-AF65-F5344CB8AC3E}">
        <p14:creationId xmlns:p14="http://schemas.microsoft.com/office/powerpoint/2010/main" val="1296473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6C18A-E6E7-44B8-B6D1-7A8DA9A8A8AC}"/>
              </a:ext>
            </a:extLst>
          </p:cNvPr>
          <p:cNvSpPr>
            <a:spLocks noGrp="1"/>
          </p:cNvSpPr>
          <p:nvPr>
            <p:ph type="title"/>
          </p:nvPr>
        </p:nvSpPr>
        <p:spPr>
          <a:xfrm>
            <a:off x="252918" y="1123837"/>
            <a:ext cx="3085899" cy="4601183"/>
          </a:xfrm>
        </p:spPr>
        <p:txBody>
          <a:bodyPr>
            <a:normAutofit/>
          </a:bodyPr>
          <a:lstStyle/>
          <a:p>
            <a:pPr algn="ctr"/>
            <a:r>
              <a:rPr lang="en-US" b="1" dirty="0">
                <a:solidFill>
                  <a:schemeClr val="tx1"/>
                </a:solidFill>
              </a:rPr>
              <a:t>Medicaid</a:t>
            </a:r>
            <a:br>
              <a:rPr lang="en-US" b="1" dirty="0">
                <a:solidFill>
                  <a:schemeClr val="tx1"/>
                </a:solidFill>
              </a:rPr>
            </a:br>
            <a:r>
              <a:rPr lang="en-US" b="1" dirty="0">
                <a:solidFill>
                  <a:schemeClr val="tx1"/>
                </a:solidFill>
              </a:rPr>
              <a:t>(Health Choices)</a:t>
            </a:r>
            <a:br>
              <a:rPr lang="en-US" b="1" dirty="0">
                <a:solidFill>
                  <a:schemeClr val="tx1"/>
                </a:solidFill>
              </a:rPr>
            </a:br>
            <a:r>
              <a:rPr lang="en-US" b="1" dirty="0">
                <a:solidFill>
                  <a:schemeClr val="tx1"/>
                </a:solidFill>
              </a:rPr>
              <a:t> </a:t>
            </a:r>
            <a:r>
              <a:rPr lang="en-US" sz="2000" b="1" dirty="0">
                <a:solidFill>
                  <a:schemeClr val="tx1"/>
                </a:solidFill>
              </a:rPr>
              <a:t>(State and Federal Funds)</a:t>
            </a:r>
            <a:br>
              <a:rPr lang="en-US" sz="2000" b="1" dirty="0">
                <a:solidFill>
                  <a:schemeClr val="tx1"/>
                </a:solidFill>
              </a:rPr>
            </a:br>
            <a:r>
              <a:rPr lang="en-US" b="1" dirty="0">
                <a:solidFill>
                  <a:schemeClr val="tx1"/>
                </a:solidFill>
              </a:rPr>
              <a:t>and </a:t>
            </a:r>
            <a:br>
              <a:rPr lang="en-US" b="1" dirty="0">
                <a:solidFill>
                  <a:schemeClr val="tx1"/>
                </a:solidFill>
              </a:rPr>
            </a:br>
            <a:r>
              <a:rPr lang="en-US" b="1" dirty="0">
                <a:solidFill>
                  <a:schemeClr val="tx1"/>
                </a:solidFill>
              </a:rPr>
              <a:t>County Assistance</a:t>
            </a:r>
            <a:br>
              <a:rPr lang="en-US" b="1" dirty="0">
                <a:solidFill>
                  <a:schemeClr val="tx1"/>
                </a:solidFill>
              </a:rPr>
            </a:br>
            <a:endParaRPr lang="en-US" b="1" dirty="0">
              <a:solidFill>
                <a:schemeClr val="tx1"/>
              </a:solidFill>
            </a:endParaRPr>
          </a:p>
        </p:txBody>
      </p:sp>
      <p:sp>
        <p:nvSpPr>
          <p:cNvPr id="3" name="Content Placeholder 2">
            <a:extLst>
              <a:ext uri="{FF2B5EF4-FFF2-40B4-BE49-F238E27FC236}">
                <a16:creationId xmlns="" xmlns:a16="http://schemas.microsoft.com/office/drawing/2014/main" id="{2D6E7144-51B6-4E64-933E-D9F58FE283F5}"/>
              </a:ext>
            </a:extLst>
          </p:cNvPr>
          <p:cNvSpPr>
            <a:spLocks noGrp="1"/>
          </p:cNvSpPr>
          <p:nvPr>
            <p:ph idx="1"/>
          </p:nvPr>
        </p:nvSpPr>
        <p:spPr>
          <a:xfrm>
            <a:off x="3642766" y="771786"/>
            <a:ext cx="2640589" cy="5314428"/>
          </a:xfrm>
          <a:solidFill>
            <a:schemeClr val="accent1">
              <a:lumMod val="20000"/>
              <a:lumOff val="80000"/>
            </a:schemeClr>
          </a:solidFill>
        </p:spPr>
        <p:txBody>
          <a:bodyPr>
            <a:normAutofit lnSpcReduction="10000"/>
          </a:bodyPr>
          <a:lstStyle/>
          <a:p>
            <a:pPr marL="0" indent="0">
              <a:buNone/>
            </a:pPr>
            <a:endParaRPr lang="en-US" sz="2400" b="1" dirty="0"/>
          </a:p>
          <a:p>
            <a:pPr marL="0" indent="0">
              <a:buNone/>
            </a:pPr>
            <a:r>
              <a:rPr lang="en-US" sz="2400" b="1" dirty="0"/>
              <a:t>Medicaid (Health Choices), a state administered and state/federal funded program, is the largest source of funding of programs for the poor including housing assistance, food assistance, and </a:t>
            </a:r>
            <a:r>
              <a:rPr lang="en-US" sz="2400" b="1"/>
              <a:t>long-term care in </a:t>
            </a:r>
            <a:r>
              <a:rPr lang="en-US" sz="2400" b="1" dirty="0"/>
              <a:t>facilities such as Pleasant Ridge</a:t>
            </a:r>
          </a:p>
          <a:p>
            <a:endParaRPr lang="en-US" dirty="0"/>
          </a:p>
        </p:txBody>
      </p:sp>
      <p:pic>
        <p:nvPicPr>
          <p:cNvPr id="6" name="Picture 5">
            <a:extLst>
              <a:ext uri="{FF2B5EF4-FFF2-40B4-BE49-F238E27FC236}">
                <a16:creationId xmlns="" xmlns:a16="http://schemas.microsoft.com/office/drawing/2014/main" id="{46662D5C-2DCB-485B-93AA-1E13B0E54AC1}"/>
              </a:ext>
            </a:extLst>
          </p:cNvPr>
          <p:cNvPicPr>
            <a:picLocks noChangeAspect="1"/>
          </p:cNvPicPr>
          <p:nvPr/>
        </p:nvPicPr>
        <p:blipFill rotWithShape="1">
          <a:blip r:embed="rId2"/>
          <a:srcRect l="45413" t="42080" r="35527" b="37614"/>
          <a:stretch/>
        </p:blipFill>
        <p:spPr>
          <a:xfrm>
            <a:off x="6499700" y="771786"/>
            <a:ext cx="4951272" cy="2986482"/>
          </a:xfrm>
          <a:prstGeom prst="rect">
            <a:avLst/>
          </a:prstGeom>
        </p:spPr>
      </p:pic>
      <p:pic>
        <p:nvPicPr>
          <p:cNvPr id="7" name="Picture 6">
            <a:extLst>
              <a:ext uri="{FF2B5EF4-FFF2-40B4-BE49-F238E27FC236}">
                <a16:creationId xmlns="" xmlns:a16="http://schemas.microsoft.com/office/drawing/2014/main" id="{5F6DA530-8D29-427F-A94C-05D67ECFDA68}"/>
              </a:ext>
            </a:extLst>
          </p:cNvPr>
          <p:cNvPicPr>
            <a:picLocks noChangeAspect="1"/>
          </p:cNvPicPr>
          <p:nvPr/>
        </p:nvPicPr>
        <p:blipFill rotWithShape="1">
          <a:blip r:embed="rId2"/>
          <a:srcRect l="35849" t="67401" r="48670" b="16521"/>
          <a:stretch/>
        </p:blipFill>
        <p:spPr>
          <a:xfrm>
            <a:off x="6425967" y="3758268"/>
            <a:ext cx="4882393" cy="2327946"/>
          </a:xfrm>
          <a:prstGeom prst="rect">
            <a:avLst/>
          </a:prstGeom>
        </p:spPr>
      </p:pic>
    </p:spTree>
    <p:extLst>
      <p:ext uri="{BB962C8B-B14F-4D97-AF65-F5344CB8AC3E}">
        <p14:creationId xmlns:p14="http://schemas.microsoft.com/office/powerpoint/2010/main" val="3252399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56BC8E8-7B30-412E-AD1E-2A83AED3F8FF}"/>
              </a:ext>
            </a:extLst>
          </p:cNvPr>
          <p:cNvSpPr>
            <a:spLocks noGrp="1"/>
          </p:cNvSpPr>
          <p:nvPr>
            <p:ph type="title"/>
          </p:nvPr>
        </p:nvSpPr>
        <p:spPr/>
        <p:txBody>
          <a:bodyPr/>
          <a:lstStyle/>
          <a:p>
            <a:r>
              <a:rPr lang="en-US" b="1" dirty="0">
                <a:solidFill>
                  <a:schemeClr val="tx1"/>
                </a:solidFill>
              </a:rPr>
              <a:t>County’s Roll in Providing for the Poor</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The Debate Continues . . .</a:t>
            </a:r>
          </a:p>
        </p:txBody>
      </p:sp>
      <p:sp>
        <p:nvSpPr>
          <p:cNvPr id="5" name="Content Placeholder 4">
            <a:extLst>
              <a:ext uri="{FF2B5EF4-FFF2-40B4-BE49-F238E27FC236}">
                <a16:creationId xmlns="" xmlns:a16="http://schemas.microsoft.com/office/drawing/2014/main" id="{24ED6EDA-A966-4D05-BF07-CA9A584BBA5F}"/>
              </a:ext>
            </a:extLst>
          </p:cNvPr>
          <p:cNvSpPr>
            <a:spLocks noGrp="1"/>
          </p:cNvSpPr>
          <p:nvPr>
            <p:ph idx="1"/>
          </p:nvPr>
        </p:nvSpPr>
        <p:spPr>
          <a:xfrm>
            <a:off x="6585358" y="864108"/>
            <a:ext cx="4599110" cy="5184354"/>
          </a:xfrm>
        </p:spPr>
        <p:txBody>
          <a:bodyPr>
            <a:normAutofit fontScale="92500" lnSpcReduction="10000"/>
          </a:bodyPr>
          <a:lstStyle/>
          <a:p>
            <a:r>
              <a:rPr lang="en-US" sz="2200" b="1" dirty="0">
                <a:solidFill>
                  <a:schemeClr val="tx1"/>
                </a:solidFill>
              </a:rPr>
              <a:t>The County remains a significant partner of the Pennsylvania Department of Human Services in providing special needs populations with assistance</a:t>
            </a:r>
          </a:p>
          <a:p>
            <a:r>
              <a:rPr lang="en-US" sz="2200" b="1">
                <a:solidFill>
                  <a:schemeClr val="tx1"/>
                </a:solidFill>
              </a:rPr>
              <a:t>Over 12 million dollars annually are collected from Erie County tax payers in property taxes that go to support the poor </a:t>
            </a:r>
            <a:endParaRPr lang="en-US" sz="2200" b="1" dirty="0">
              <a:solidFill>
                <a:schemeClr val="tx1"/>
              </a:solidFill>
            </a:endParaRPr>
          </a:p>
          <a:p>
            <a:r>
              <a:rPr lang="en-US" sz="2200" b="1" dirty="0">
                <a:solidFill>
                  <a:schemeClr val="tx1"/>
                </a:solidFill>
              </a:rPr>
              <a:t>It is also a partner with the Federal Government which contributes to Medicaid and has seen assistance to the poor change from Temporary Assistance to Needy Families to the Work Opportunity Act</a:t>
            </a:r>
          </a:p>
          <a:p>
            <a:r>
              <a:rPr lang="en-US" sz="2200" b="1" dirty="0">
                <a:solidFill>
                  <a:schemeClr val="tx1"/>
                </a:solidFill>
              </a:rPr>
              <a:t>The Human Services budget is the largest part of the Erie County budget </a:t>
            </a:r>
          </a:p>
        </p:txBody>
      </p:sp>
      <p:pic>
        <p:nvPicPr>
          <p:cNvPr id="7" name="Picture 6">
            <a:extLst>
              <a:ext uri="{FF2B5EF4-FFF2-40B4-BE49-F238E27FC236}">
                <a16:creationId xmlns="" xmlns:a16="http://schemas.microsoft.com/office/drawing/2014/main" id="{94FEFD18-8446-44D6-9342-1898A25FF2FE}"/>
              </a:ext>
            </a:extLst>
          </p:cNvPr>
          <p:cNvPicPr>
            <a:picLocks noChangeAspect="1"/>
          </p:cNvPicPr>
          <p:nvPr/>
        </p:nvPicPr>
        <p:blipFill>
          <a:blip r:embed="rId2"/>
          <a:stretch>
            <a:fillRect/>
          </a:stretch>
        </p:blipFill>
        <p:spPr>
          <a:xfrm>
            <a:off x="3693353" y="3190962"/>
            <a:ext cx="2857500" cy="2857500"/>
          </a:xfrm>
          <a:prstGeom prst="rect">
            <a:avLst/>
          </a:prstGeom>
        </p:spPr>
      </p:pic>
      <p:pic>
        <p:nvPicPr>
          <p:cNvPr id="11" name="Picture 10">
            <a:extLst>
              <a:ext uri="{FF2B5EF4-FFF2-40B4-BE49-F238E27FC236}">
                <a16:creationId xmlns="" xmlns:a16="http://schemas.microsoft.com/office/drawing/2014/main" id="{C279830C-1BBC-42B4-B5C3-D50397CD30F9}"/>
              </a:ext>
            </a:extLst>
          </p:cNvPr>
          <p:cNvPicPr>
            <a:picLocks noChangeAspect="1"/>
          </p:cNvPicPr>
          <p:nvPr/>
        </p:nvPicPr>
        <p:blipFill>
          <a:blip r:embed="rId3"/>
          <a:stretch>
            <a:fillRect/>
          </a:stretch>
        </p:blipFill>
        <p:spPr>
          <a:xfrm>
            <a:off x="3693353" y="970066"/>
            <a:ext cx="2724150" cy="1533525"/>
          </a:xfrm>
          <a:prstGeom prst="rect">
            <a:avLst/>
          </a:prstGeom>
        </p:spPr>
      </p:pic>
    </p:spTree>
    <p:extLst>
      <p:ext uri="{BB962C8B-B14F-4D97-AF65-F5344CB8AC3E}">
        <p14:creationId xmlns:p14="http://schemas.microsoft.com/office/powerpoint/2010/main" val="6101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9B0A02-0E5B-4E77-BFA5-B36CF2E9CAD3}"/>
              </a:ext>
            </a:extLst>
          </p:cNvPr>
          <p:cNvSpPr>
            <a:spLocks noGrp="1"/>
          </p:cNvSpPr>
          <p:nvPr>
            <p:ph type="title"/>
          </p:nvPr>
        </p:nvSpPr>
        <p:spPr>
          <a:xfrm>
            <a:off x="252919" y="562062"/>
            <a:ext cx="2725173" cy="5682415"/>
          </a:xfrm>
        </p:spPr>
        <p:txBody>
          <a:bodyPr>
            <a:normAutofit/>
          </a:bodyPr>
          <a:lstStyle/>
          <a:p>
            <a:r>
              <a:rPr lang="en-US" sz="3200" b="1" dirty="0">
                <a:solidFill>
                  <a:schemeClr val="tx1"/>
                </a:solidFill>
              </a:rPr>
              <a:t>Who were the early settlers? </a:t>
            </a: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sz="2800" b="1" u="sng" dirty="0">
                <a:solidFill>
                  <a:schemeClr val="tx1"/>
                </a:solidFill>
              </a:rPr>
              <a:t>The dissenters</a:t>
            </a:r>
            <a:r>
              <a:rPr lang="en-US" sz="2800" b="1" dirty="0">
                <a:solidFill>
                  <a:schemeClr val="tx1"/>
                </a:solidFill>
              </a:rPr>
              <a:t>:</a:t>
            </a:r>
            <a:br>
              <a:rPr lang="en-US" sz="2800" b="1" dirty="0">
                <a:solidFill>
                  <a:schemeClr val="tx1"/>
                </a:solidFill>
              </a:rPr>
            </a:br>
            <a:r>
              <a:rPr lang="en-US" sz="2800" b="1" dirty="0">
                <a:solidFill>
                  <a:schemeClr val="tx1"/>
                </a:solidFill>
              </a:rPr>
              <a:t>    The Puritans </a:t>
            </a:r>
            <a:br>
              <a:rPr lang="en-US" sz="2800" b="1" dirty="0">
                <a:solidFill>
                  <a:schemeClr val="tx1"/>
                </a:solidFill>
              </a:rPr>
            </a:br>
            <a:r>
              <a:rPr lang="en-US" sz="2800" b="1" dirty="0">
                <a:solidFill>
                  <a:schemeClr val="tx1"/>
                </a:solidFill>
              </a:rPr>
              <a:t>	&amp;          </a:t>
            </a:r>
            <a:br>
              <a:rPr lang="en-US" sz="2800" b="1" dirty="0">
                <a:solidFill>
                  <a:schemeClr val="tx1"/>
                </a:solidFill>
              </a:rPr>
            </a:br>
            <a:r>
              <a:rPr lang="en-US" sz="2800" b="1" dirty="0">
                <a:solidFill>
                  <a:schemeClr val="tx1"/>
                </a:solidFill>
              </a:rPr>
              <a:t>    The Quakers</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u="sng" dirty="0">
                <a:solidFill>
                  <a:schemeClr val="tx1"/>
                </a:solidFill>
              </a:rPr>
              <a:t>The outcasts</a:t>
            </a:r>
            <a:r>
              <a:rPr lang="en-US" sz="2800" b="1" dirty="0">
                <a:solidFill>
                  <a:schemeClr val="tx1"/>
                </a:solidFill>
              </a:rPr>
              <a:t>:  </a:t>
            </a:r>
            <a:br>
              <a:rPr lang="en-US" sz="2800" b="1" dirty="0">
                <a:solidFill>
                  <a:schemeClr val="tx1"/>
                </a:solidFill>
              </a:rPr>
            </a:br>
            <a:r>
              <a:rPr lang="en-US" sz="2800" b="1" dirty="0">
                <a:solidFill>
                  <a:schemeClr val="tx1"/>
                </a:solidFill>
              </a:rPr>
              <a:t>     The Felons             </a:t>
            </a:r>
            <a:br>
              <a:rPr lang="en-US" sz="2800" b="1" dirty="0">
                <a:solidFill>
                  <a:schemeClr val="tx1"/>
                </a:solidFill>
              </a:rPr>
            </a:br>
            <a:r>
              <a:rPr lang="en-US" sz="2800" b="1" dirty="0">
                <a:solidFill>
                  <a:schemeClr val="tx1"/>
                </a:solidFill>
              </a:rPr>
              <a:t>     The Poor</a:t>
            </a:r>
            <a:br>
              <a:rPr lang="en-US" sz="2800" b="1" dirty="0">
                <a:solidFill>
                  <a:schemeClr val="tx1"/>
                </a:solidFill>
              </a:rPr>
            </a:br>
            <a:r>
              <a:rPr lang="en-US" sz="2800" b="1" dirty="0">
                <a:solidFill>
                  <a:schemeClr val="tx1"/>
                </a:solidFill>
              </a:rPr>
              <a:t>      The Irish &amp; 	Scots</a:t>
            </a:r>
          </a:p>
        </p:txBody>
      </p:sp>
      <p:sp>
        <p:nvSpPr>
          <p:cNvPr id="3" name="Content Placeholder 2">
            <a:extLst>
              <a:ext uri="{FF2B5EF4-FFF2-40B4-BE49-F238E27FC236}">
                <a16:creationId xmlns="" xmlns:a16="http://schemas.microsoft.com/office/drawing/2014/main" id="{2F88997D-992A-4CDD-A6C8-3AAAD6EDCB10}"/>
              </a:ext>
            </a:extLst>
          </p:cNvPr>
          <p:cNvSpPr>
            <a:spLocks noGrp="1"/>
          </p:cNvSpPr>
          <p:nvPr>
            <p:ph idx="1"/>
          </p:nvPr>
        </p:nvSpPr>
        <p:spPr>
          <a:xfrm>
            <a:off x="3095538" y="842949"/>
            <a:ext cx="8917497" cy="5314570"/>
          </a:xfrm>
          <a:solidFill>
            <a:schemeClr val="accent2">
              <a:lumMod val="20000"/>
              <a:lumOff val="80000"/>
            </a:schemeClr>
          </a:solidFill>
        </p:spPr>
        <p:txBody>
          <a:bodyPr>
            <a:noAutofit/>
          </a:bodyPr>
          <a:lstStyle/>
          <a:p>
            <a:endParaRPr lang="en-US" sz="1800" b="1" dirty="0"/>
          </a:p>
          <a:p>
            <a:r>
              <a:rPr lang="en-US" sz="1900" b="1" dirty="0"/>
              <a:t>1603 King James I ordered rogues, vagabonds,</a:t>
            </a:r>
            <a:br>
              <a:rPr lang="en-US" sz="1900" b="1" dirty="0"/>
            </a:br>
            <a:r>
              <a:rPr lang="en-US" sz="1900" b="1" dirty="0"/>
              <a:t>and beggars transported to parts beyond</a:t>
            </a:r>
          </a:p>
          <a:p>
            <a:r>
              <a:rPr lang="en-US" sz="1900" b="1" dirty="0"/>
              <a:t>1615 James I ordered English convicts under sentence</a:t>
            </a:r>
            <a:br>
              <a:rPr lang="en-US" sz="1900" b="1" dirty="0"/>
            </a:br>
            <a:r>
              <a:rPr lang="en-US" sz="1900" b="1" dirty="0"/>
              <a:t>of death to be sent to Virginia</a:t>
            </a:r>
          </a:p>
          <a:p>
            <a:r>
              <a:rPr lang="en-US" sz="1900" b="1" dirty="0"/>
              <a:t>1618 City of London spent about 500 </a:t>
            </a:r>
            <a:br>
              <a:rPr lang="en-US" sz="1900" b="1" dirty="0"/>
            </a:br>
            <a:r>
              <a:rPr lang="en-US" sz="1900" b="1" dirty="0"/>
              <a:t>pounds to transport 200 of its poor children to VA</a:t>
            </a:r>
          </a:p>
          <a:p>
            <a:r>
              <a:rPr lang="en-US" sz="1900" b="1" dirty="0"/>
              <a:t>1619 a joint stock company was formed to send young</a:t>
            </a:r>
            <a:br>
              <a:rPr lang="en-US" sz="1900" b="1" dirty="0"/>
            </a:br>
            <a:r>
              <a:rPr lang="en-US" sz="1900" b="1" dirty="0"/>
              <a:t>women to Virginia with passage to be paid by planters who selected them as wives</a:t>
            </a:r>
          </a:p>
          <a:p>
            <a:r>
              <a:rPr lang="en-US" sz="1900" b="1" dirty="0"/>
              <a:t>1620 Indentured servitude was created  to facilitate the transplantation of England’s poor to the colonies</a:t>
            </a:r>
          </a:p>
          <a:p>
            <a:r>
              <a:rPr lang="en-US" sz="1900" b="1" dirty="0"/>
              <a:t>1622 Council for New England exported poor children ages 14 years and up from London to America</a:t>
            </a:r>
          </a:p>
          <a:p>
            <a:r>
              <a:rPr lang="en-US" sz="1900" b="1" dirty="0"/>
              <a:t>Between 1661 and 1700, 4,500 felons were transported to America</a:t>
            </a:r>
          </a:p>
          <a:p>
            <a:r>
              <a:rPr lang="en-US" sz="1900" b="1" dirty="0"/>
              <a:t>1663 Authorized shipment of Irish and Scottish rather than the English  to New World </a:t>
            </a:r>
          </a:p>
          <a:p>
            <a:pPr algn="r"/>
            <a:r>
              <a:rPr lang="en-US" sz="1800" b="1" dirty="0"/>
              <a:t>Source:  </a:t>
            </a:r>
            <a:r>
              <a:rPr lang="en-US" sz="1800" b="1" i="1" dirty="0"/>
              <a:t>Asylum for Mankind America 1607-1800</a:t>
            </a:r>
          </a:p>
        </p:txBody>
      </p:sp>
      <p:pic>
        <p:nvPicPr>
          <p:cNvPr id="5" name="Picture 4">
            <a:extLst>
              <a:ext uri="{FF2B5EF4-FFF2-40B4-BE49-F238E27FC236}">
                <a16:creationId xmlns="" xmlns:a16="http://schemas.microsoft.com/office/drawing/2014/main" id="{1651BC72-688D-4EA3-8A11-0ACFD05036FB}"/>
              </a:ext>
            </a:extLst>
          </p:cNvPr>
          <p:cNvPicPr>
            <a:picLocks noChangeAspect="1"/>
          </p:cNvPicPr>
          <p:nvPr/>
        </p:nvPicPr>
        <p:blipFill>
          <a:blip r:embed="rId2"/>
          <a:stretch>
            <a:fillRect/>
          </a:stretch>
        </p:blipFill>
        <p:spPr>
          <a:xfrm>
            <a:off x="9246482" y="411060"/>
            <a:ext cx="2607687" cy="2735336"/>
          </a:xfrm>
          <a:prstGeom prst="rect">
            <a:avLst/>
          </a:prstGeom>
        </p:spPr>
      </p:pic>
    </p:spTree>
    <p:extLst>
      <p:ext uri="{BB962C8B-B14F-4D97-AF65-F5344CB8AC3E}">
        <p14:creationId xmlns:p14="http://schemas.microsoft.com/office/powerpoint/2010/main" val="852991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AFE4F8-5E8D-4F98-907D-B614643671AD}"/>
              </a:ext>
            </a:extLst>
          </p:cNvPr>
          <p:cNvSpPr>
            <a:spLocks noGrp="1"/>
          </p:cNvSpPr>
          <p:nvPr>
            <p:ph type="title"/>
          </p:nvPr>
        </p:nvSpPr>
        <p:spPr/>
        <p:txBody>
          <a:bodyPr/>
          <a:lstStyle/>
          <a:p>
            <a:r>
              <a:rPr lang="en-US" b="1" dirty="0">
                <a:solidFill>
                  <a:schemeClr val="tx1"/>
                </a:solidFill>
              </a:rPr>
              <a:t>PA GENERAL SETTLEMENT ACT -- 1718</a:t>
            </a:r>
            <a:br>
              <a:rPr lang="en-US" b="1" dirty="0">
                <a:solidFill>
                  <a:schemeClr val="tx1"/>
                </a:solidFill>
              </a:rPr>
            </a:br>
            <a:r>
              <a:rPr lang="en-US" sz="8800" dirty="0">
                <a:solidFill>
                  <a:srgbClr val="FF0000"/>
                </a:solidFill>
              </a:rPr>
              <a:t>P</a:t>
            </a:r>
          </a:p>
        </p:txBody>
      </p:sp>
      <p:sp>
        <p:nvSpPr>
          <p:cNvPr id="3" name="Content Placeholder 2">
            <a:extLst>
              <a:ext uri="{FF2B5EF4-FFF2-40B4-BE49-F238E27FC236}">
                <a16:creationId xmlns="" xmlns:a16="http://schemas.microsoft.com/office/drawing/2014/main" id="{875FF7BB-2CD1-44C7-A1D8-ED5DE0F33165}"/>
              </a:ext>
            </a:extLst>
          </p:cNvPr>
          <p:cNvSpPr>
            <a:spLocks noGrp="1"/>
          </p:cNvSpPr>
          <p:nvPr>
            <p:ph idx="1"/>
          </p:nvPr>
        </p:nvSpPr>
        <p:spPr>
          <a:xfrm>
            <a:off x="3869267" y="843382"/>
            <a:ext cx="3303319" cy="3854454"/>
          </a:xfrm>
        </p:spPr>
        <p:txBody>
          <a:bodyPr>
            <a:noAutofit/>
          </a:bodyPr>
          <a:lstStyle/>
          <a:p>
            <a:r>
              <a:rPr lang="en-US" sz="2800" b="1" dirty="0"/>
              <a:t>1718 PA General Settlement Act</a:t>
            </a:r>
          </a:p>
          <a:p>
            <a:r>
              <a:rPr lang="en-US" sz="2800" b="1" dirty="0"/>
              <a:t>Central purpose was to discourage poor from asking for relief, except as a last resort</a:t>
            </a:r>
          </a:p>
        </p:txBody>
      </p:sp>
      <p:sp>
        <p:nvSpPr>
          <p:cNvPr id="4" name="TextBox 3">
            <a:extLst>
              <a:ext uri="{FF2B5EF4-FFF2-40B4-BE49-F238E27FC236}">
                <a16:creationId xmlns="" xmlns:a16="http://schemas.microsoft.com/office/drawing/2014/main" id="{FB9E95C8-3A69-48C3-9845-00896A8033C4}"/>
              </a:ext>
            </a:extLst>
          </p:cNvPr>
          <p:cNvSpPr txBox="1"/>
          <p:nvPr/>
        </p:nvSpPr>
        <p:spPr>
          <a:xfrm>
            <a:off x="7751428" y="864066"/>
            <a:ext cx="3372374" cy="5262979"/>
          </a:xfrm>
          <a:prstGeom prst="rect">
            <a:avLst/>
          </a:prstGeom>
          <a:noFill/>
        </p:spPr>
        <p:txBody>
          <a:bodyPr wrap="square" rtlCol="0">
            <a:spAutoFit/>
          </a:bodyPr>
          <a:lstStyle/>
          <a:p>
            <a:r>
              <a:rPr lang="en-US" sz="2800" dirty="0"/>
              <a:t>Anyone belonging to a family which received aid was required to wear a large red or blue “P” on his right shoulder</a:t>
            </a:r>
          </a:p>
          <a:p>
            <a:endParaRPr lang="en-US" sz="2800" dirty="0"/>
          </a:p>
          <a:p>
            <a:r>
              <a:rPr lang="en-US" sz="2800" dirty="0"/>
              <a:t>Those who refused could be denied relief or sent to the local jail and forced to do hard labor</a:t>
            </a:r>
          </a:p>
        </p:txBody>
      </p:sp>
      <p:pic>
        <p:nvPicPr>
          <p:cNvPr id="6" name="Picture 5">
            <a:extLst>
              <a:ext uri="{FF2B5EF4-FFF2-40B4-BE49-F238E27FC236}">
                <a16:creationId xmlns="" xmlns:a16="http://schemas.microsoft.com/office/drawing/2014/main" id="{A698E21B-1157-44A3-B806-DC9109DA7A11}"/>
              </a:ext>
            </a:extLst>
          </p:cNvPr>
          <p:cNvPicPr>
            <a:picLocks noChangeAspect="1"/>
          </p:cNvPicPr>
          <p:nvPr/>
        </p:nvPicPr>
        <p:blipFill>
          <a:blip r:embed="rId2"/>
          <a:stretch>
            <a:fillRect/>
          </a:stretch>
        </p:blipFill>
        <p:spPr>
          <a:xfrm>
            <a:off x="1068198" y="4570887"/>
            <a:ext cx="2384963" cy="1524000"/>
          </a:xfrm>
          <a:prstGeom prst="rect">
            <a:avLst/>
          </a:prstGeom>
        </p:spPr>
      </p:pic>
      <p:sp>
        <p:nvSpPr>
          <p:cNvPr id="7" name="TextBox 6">
            <a:extLst>
              <a:ext uri="{FF2B5EF4-FFF2-40B4-BE49-F238E27FC236}">
                <a16:creationId xmlns="" xmlns:a16="http://schemas.microsoft.com/office/drawing/2014/main" id="{AE65C625-E441-46F9-B278-C46AC9AB686E}"/>
              </a:ext>
            </a:extLst>
          </p:cNvPr>
          <p:cNvSpPr txBox="1"/>
          <p:nvPr/>
        </p:nvSpPr>
        <p:spPr>
          <a:xfrm>
            <a:off x="1434517" y="5259897"/>
            <a:ext cx="268448" cy="369332"/>
          </a:xfrm>
          <a:prstGeom prst="rect">
            <a:avLst/>
          </a:prstGeom>
          <a:noFill/>
        </p:spPr>
        <p:txBody>
          <a:bodyPr wrap="square" rtlCol="0">
            <a:spAutoFit/>
          </a:bodyPr>
          <a:lstStyle/>
          <a:p>
            <a:r>
              <a:rPr lang="en-US" b="1" dirty="0">
                <a:solidFill>
                  <a:srgbClr val="FF0000"/>
                </a:solidFill>
              </a:rPr>
              <a:t>p</a:t>
            </a:r>
          </a:p>
        </p:txBody>
      </p:sp>
      <p:sp>
        <p:nvSpPr>
          <p:cNvPr id="8" name="TextBox 7">
            <a:extLst>
              <a:ext uri="{FF2B5EF4-FFF2-40B4-BE49-F238E27FC236}">
                <a16:creationId xmlns="" xmlns:a16="http://schemas.microsoft.com/office/drawing/2014/main" id="{B8FDBE4C-1DF3-493B-9DDB-218ECB57B8BC}"/>
              </a:ext>
            </a:extLst>
          </p:cNvPr>
          <p:cNvSpPr txBox="1"/>
          <p:nvPr/>
        </p:nvSpPr>
        <p:spPr>
          <a:xfrm>
            <a:off x="2390862" y="5360565"/>
            <a:ext cx="268448" cy="369332"/>
          </a:xfrm>
          <a:prstGeom prst="rect">
            <a:avLst/>
          </a:prstGeom>
          <a:noFill/>
        </p:spPr>
        <p:txBody>
          <a:bodyPr wrap="square" rtlCol="0">
            <a:spAutoFit/>
          </a:bodyPr>
          <a:lstStyle/>
          <a:p>
            <a:r>
              <a:rPr lang="en-US" dirty="0">
                <a:solidFill>
                  <a:srgbClr val="FF0000"/>
                </a:solidFill>
              </a:rPr>
              <a:t>p</a:t>
            </a:r>
          </a:p>
        </p:txBody>
      </p:sp>
      <p:sp>
        <p:nvSpPr>
          <p:cNvPr id="9" name="TextBox 8">
            <a:extLst>
              <a:ext uri="{FF2B5EF4-FFF2-40B4-BE49-F238E27FC236}">
                <a16:creationId xmlns="" xmlns:a16="http://schemas.microsoft.com/office/drawing/2014/main" id="{3FFFC6E5-3BE5-4A7E-9D46-A4D5B0303E59}"/>
              </a:ext>
            </a:extLst>
          </p:cNvPr>
          <p:cNvSpPr txBox="1"/>
          <p:nvPr/>
        </p:nvSpPr>
        <p:spPr>
          <a:xfrm>
            <a:off x="2873230" y="4999730"/>
            <a:ext cx="189182" cy="369332"/>
          </a:xfrm>
          <a:prstGeom prst="rect">
            <a:avLst/>
          </a:prstGeom>
          <a:noFill/>
        </p:spPr>
        <p:txBody>
          <a:bodyPr wrap="square" rtlCol="0">
            <a:spAutoFit/>
          </a:bodyPr>
          <a:lstStyle/>
          <a:p>
            <a:r>
              <a:rPr lang="en-US" b="1" dirty="0">
                <a:solidFill>
                  <a:srgbClr val="FF0000"/>
                </a:solidFill>
              </a:rPr>
              <a:t>p</a:t>
            </a:r>
          </a:p>
        </p:txBody>
      </p:sp>
      <p:sp>
        <p:nvSpPr>
          <p:cNvPr id="10" name="TextBox 9">
            <a:extLst>
              <a:ext uri="{FF2B5EF4-FFF2-40B4-BE49-F238E27FC236}">
                <a16:creationId xmlns="" xmlns:a16="http://schemas.microsoft.com/office/drawing/2014/main" id="{948DB518-6489-4D1C-BB17-3D78D7B0E9A7}"/>
              </a:ext>
            </a:extLst>
          </p:cNvPr>
          <p:cNvSpPr txBox="1"/>
          <p:nvPr/>
        </p:nvSpPr>
        <p:spPr>
          <a:xfrm>
            <a:off x="1803631" y="5075231"/>
            <a:ext cx="213920" cy="369332"/>
          </a:xfrm>
          <a:prstGeom prst="rect">
            <a:avLst/>
          </a:prstGeom>
          <a:noFill/>
        </p:spPr>
        <p:txBody>
          <a:bodyPr wrap="square" rtlCol="0">
            <a:spAutoFit/>
          </a:bodyPr>
          <a:lstStyle/>
          <a:p>
            <a:r>
              <a:rPr lang="en-US" b="1" dirty="0">
                <a:solidFill>
                  <a:srgbClr val="FF0000"/>
                </a:solidFill>
              </a:rPr>
              <a:t>p</a:t>
            </a:r>
          </a:p>
        </p:txBody>
      </p:sp>
      <p:sp>
        <p:nvSpPr>
          <p:cNvPr id="5" name="Rectangle 4">
            <a:extLst>
              <a:ext uri="{FF2B5EF4-FFF2-40B4-BE49-F238E27FC236}">
                <a16:creationId xmlns="" xmlns:a16="http://schemas.microsoft.com/office/drawing/2014/main" id="{4E89088F-617C-4287-A6E8-072E466EA266}"/>
              </a:ext>
            </a:extLst>
          </p:cNvPr>
          <p:cNvSpPr/>
          <p:nvPr/>
        </p:nvSpPr>
        <p:spPr>
          <a:xfrm>
            <a:off x="3829267" y="4584231"/>
            <a:ext cx="3128309" cy="1754326"/>
          </a:xfrm>
          <a:prstGeom prst="rect">
            <a:avLst/>
          </a:prstGeom>
          <a:solidFill>
            <a:schemeClr val="accent4">
              <a:lumMod val="40000"/>
              <a:lumOff val="60000"/>
            </a:schemeClr>
          </a:solidFill>
        </p:spPr>
        <p:txBody>
          <a:bodyPr wrap="square">
            <a:spAutoFit/>
          </a:bodyPr>
          <a:lstStyle/>
          <a:p>
            <a:r>
              <a:rPr lang="en-US" b="1" dirty="0"/>
              <a:t>DESPITE THE FACT THAT BRITISH NORTH AMERICA WAS A DEATH TRAP RATHER THAN A LAND OF OPPORTUNITY.</a:t>
            </a:r>
          </a:p>
          <a:p>
            <a:pPr lvl="1"/>
            <a:r>
              <a:rPr lang="en-US" b="1" dirty="0"/>
              <a:t>	</a:t>
            </a:r>
            <a:r>
              <a:rPr lang="en-US" b="1" i="1" dirty="0"/>
              <a:t>Asylum for Mankind</a:t>
            </a:r>
          </a:p>
        </p:txBody>
      </p:sp>
      <p:sp>
        <p:nvSpPr>
          <p:cNvPr id="11" name="TextBox 10">
            <a:extLst>
              <a:ext uri="{FF2B5EF4-FFF2-40B4-BE49-F238E27FC236}">
                <a16:creationId xmlns="" xmlns:a16="http://schemas.microsoft.com/office/drawing/2014/main" id="{A09C8E03-6D18-4885-ADE8-A361692B187C}"/>
              </a:ext>
            </a:extLst>
          </p:cNvPr>
          <p:cNvSpPr txBox="1"/>
          <p:nvPr/>
        </p:nvSpPr>
        <p:spPr>
          <a:xfrm rot="20982538">
            <a:off x="1155669" y="753508"/>
            <a:ext cx="2546061" cy="1039356"/>
          </a:xfrm>
          <a:prstGeom prst="rightArrow">
            <a:avLst/>
          </a:prstGeom>
          <a:solidFill>
            <a:srgbClr val="FF0000"/>
          </a:solidFill>
        </p:spPr>
        <p:txBody>
          <a:bodyPr wrap="square" rtlCol="0">
            <a:spAutoFit/>
          </a:bodyPr>
          <a:lstStyle/>
          <a:p>
            <a:r>
              <a:rPr lang="en-US" sz="2800" b="1" dirty="0"/>
              <a:t>SHAMING</a:t>
            </a:r>
          </a:p>
        </p:txBody>
      </p:sp>
    </p:spTree>
    <p:extLst>
      <p:ext uri="{BB962C8B-B14F-4D97-AF65-F5344CB8AC3E}">
        <p14:creationId xmlns:p14="http://schemas.microsoft.com/office/powerpoint/2010/main" val="128187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84491B-DF1E-453D-B320-55462EACE62F}"/>
              </a:ext>
            </a:extLst>
          </p:cNvPr>
          <p:cNvSpPr>
            <a:spLocks noGrp="1"/>
          </p:cNvSpPr>
          <p:nvPr>
            <p:ph type="title"/>
          </p:nvPr>
        </p:nvSpPr>
        <p:spPr/>
        <p:txBody>
          <a:bodyPr/>
          <a:lstStyle/>
          <a:p>
            <a:r>
              <a:rPr lang="en-US" b="1" dirty="0">
                <a:solidFill>
                  <a:schemeClr val="tx1"/>
                </a:solidFill>
              </a:rPr>
              <a:t>PA uses local administrative units, its  counties and townships, to take care of the poor</a:t>
            </a:r>
          </a:p>
        </p:txBody>
      </p:sp>
      <p:sp>
        <p:nvSpPr>
          <p:cNvPr id="3" name="Content Placeholder 2">
            <a:extLst>
              <a:ext uri="{FF2B5EF4-FFF2-40B4-BE49-F238E27FC236}">
                <a16:creationId xmlns="" xmlns:a16="http://schemas.microsoft.com/office/drawing/2014/main" id="{1EFB1A77-2A65-4A0F-A917-6C4430E0851B}"/>
              </a:ext>
            </a:extLst>
          </p:cNvPr>
          <p:cNvSpPr>
            <a:spLocks noGrp="1"/>
          </p:cNvSpPr>
          <p:nvPr>
            <p:ph idx="1"/>
          </p:nvPr>
        </p:nvSpPr>
        <p:spPr>
          <a:xfrm>
            <a:off x="3758268" y="830552"/>
            <a:ext cx="3293374" cy="2944494"/>
          </a:xfrm>
        </p:spPr>
        <p:txBody>
          <a:bodyPr>
            <a:normAutofit fontScale="92500" lnSpcReduction="10000"/>
          </a:bodyPr>
          <a:lstStyle/>
          <a:p>
            <a:endParaRPr lang="en-US" sz="2400" b="1" dirty="0"/>
          </a:p>
          <a:p>
            <a:r>
              <a:rPr lang="en-US" sz="2400" b="1" u="sng" dirty="0"/>
              <a:t>The Poor Law of 1722</a:t>
            </a:r>
          </a:p>
          <a:p>
            <a:pPr lvl="1"/>
            <a:r>
              <a:rPr lang="en-US" sz="2200" b="1" dirty="0"/>
              <a:t>County Commissioners became the local administrative agency of PA</a:t>
            </a:r>
          </a:p>
          <a:p>
            <a:pPr lvl="1"/>
            <a:r>
              <a:rPr lang="en-US" sz="2200" b="1" dirty="0"/>
              <a:t>Counties continued to have  responsibility for poor</a:t>
            </a:r>
          </a:p>
          <a:p>
            <a:endParaRPr lang="en-US" dirty="0"/>
          </a:p>
        </p:txBody>
      </p:sp>
      <p:sp>
        <p:nvSpPr>
          <p:cNvPr id="4" name="TextBox 3">
            <a:extLst>
              <a:ext uri="{FF2B5EF4-FFF2-40B4-BE49-F238E27FC236}">
                <a16:creationId xmlns="" xmlns:a16="http://schemas.microsoft.com/office/drawing/2014/main" id="{15AB2E76-C0DA-4E85-A53E-AAC871C0AB90}"/>
              </a:ext>
            </a:extLst>
          </p:cNvPr>
          <p:cNvSpPr txBox="1"/>
          <p:nvPr/>
        </p:nvSpPr>
        <p:spPr>
          <a:xfrm>
            <a:off x="7883311" y="830552"/>
            <a:ext cx="4055770" cy="5663089"/>
          </a:xfrm>
          <a:prstGeom prst="rect">
            <a:avLst/>
          </a:prstGeom>
          <a:noFill/>
        </p:spPr>
        <p:txBody>
          <a:bodyPr wrap="square" rtlCol="0">
            <a:spAutoFit/>
          </a:bodyPr>
          <a:lstStyle/>
          <a:p>
            <a:r>
              <a:rPr lang="en-US" sz="2400" b="1" u="sng" dirty="0"/>
              <a:t>The Poor Law of 1771</a:t>
            </a:r>
          </a:p>
          <a:p>
            <a:pPr marL="285750" indent="-285750">
              <a:buFont typeface="Arial" panose="020B0604020202020204" pitchFamily="34" charset="0"/>
              <a:buChar char="•"/>
            </a:pPr>
            <a:r>
              <a:rPr lang="en-US" sz="2000" b="1" dirty="0"/>
              <a:t>County Commissioners were authorized to collect Poor Tax</a:t>
            </a:r>
          </a:p>
          <a:p>
            <a:pPr marL="285750" indent="-285750">
              <a:buFont typeface="Arial" panose="020B0604020202020204" pitchFamily="34" charset="0"/>
              <a:buChar char="•"/>
            </a:pPr>
            <a:r>
              <a:rPr lang="en-US" sz="2000" b="1" dirty="0"/>
              <a:t>Moneys were to be used only for direct relief to persons unable to work or for providing employment</a:t>
            </a:r>
          </a:p>
          <a:p>
            <a:pPr marL="285750" indent="-285750">
              <a:buFont typeface="Arial" panose="020B0604020202020204" pitchFamily="34" charset="0"/>
              <a:buChar char="•"/>
            </a:pPr>
            <a:r>
              <a:rPr lang="en-US" sz="2000" b="1" dirty="0"/>
              <a:t>Outdoor Relief was favored:</a:t>
            </a:r>
          </a:p>
          <a:p>
            <a:pPr marL="742950" lvl="1" indent="-285750">
              <a:buFont typeface="Arial" panose="020B0604020202020204" pitchFamily="34" charset="0"/>
              <a:buChar char="•"/>
            </a:pPr>
            <a:r>
              <a:rPr lang="en-US" sz="2000" b="1" dirty="0"/>
              <a:t>Road work</a:t>
            </a:r>
          </a:p>
          <a:p>
            <a:pPr marL="742950" lvl="1" indent="-285750">
              <a:buFont typeface="Arial" panose="020B0604020202020204" pitchFamily="34" charset="0"/>
              <a:buChar char="•"/>
            </a:pPr>
            <a:r>
              <a:rPr lang="en-US" sz="2000" b="1" dirty="0"/>
              <a:t>Stump removal</a:t>
            </a:r>
          </a:p>
          <a:p>
            <a:pPr marL="742950" lvl="1" indent="-285750">
              <a:buFont typeface="Arial" panose="020B0604020202020204" pitchFamily="34" charset="0"/>
              <a:buChar char="•"/>
            </a:pPr>
            <a:r>
              <a:rPr lang="en-US" sz="2000" b="1" dirty="0"/>
              <a:t>Debris clearance</a:t>
            </a:r>
          </a:p>
          <a:p>
            <a:pPr marL="285750" indent="-285750">
              <a:buFont typeface="Arial" panose="020B0604020202020204" pitchFamily="34" charset="0"/>
              <a:buChar char="•"/>
            </a:pPr>
            <a:r>
              <a:rPr lang="en-US" sz="2000" b="1" dirty="0"/>
              <a:t>Counties (or Townships if counties did not exist) were authorized to elect three individuals who served as Directors of the Poor or Overseers of the Poor</a:t>
            </a:r>
          </a:p>
          <a:p>
            <a:pPr lvl="1"/>
            <a:endParaRPr lang="en-US" dirty="0"/>
          </a:p>
        </p:txBody>
      </p:sp>
      <p:pic>
        <p:nvPicPr>
          <p:cNvPr id="6" name="Picture 5">
            <a:extLst>
              <a:ext uri="{FF2B5EF4-FFF2-40B4-BE49-F238E27FC236}">
                <a16:creationId xmlns="" xmlns:a16="http://schemas.microsoft.com/office/drawing/2014/main" id="{A1BE15C6-3602-45C9-B2E6-2B19B0DB749F}"/>
              </a:ext>
            </a:extLst>
          </p:cNvPr>
          <p:cNvPicPr>
            <a:picLocks noChangeAspect="1"/>
          </p:cNvPicPr>
          <p:nvPr/>
        </p:nvPicPr>
        <p:blipFill rotWithShape="1">
          <a:blip r:embed="rId2"/>
          <a:srcRect l="13095" t="751" r="-595" b="8414"/>
          <a:stretch/>
        </p:blipFill>
        <p:spPr>
          <a:xfrm>
            <a:off x="3857381" y="3926895"/>
            <a:ext cx="3194261" cy="2030136"/>
          </a:xfrm>
          <a:prstGeom prst="rect">
            <a:avLst/>
          </a:prstGeom>
        </p:spPr>
      </p:pic>
    </p:spTree>
    <p:extLst>
      <p:ext uri="{BB962C8B-B14F-4D97-AF65-F5344CB8AC3E}">
        <p14:creationId xmlns:p14="http://schemas.microsoft.com/office/powerpoint/2010/main" val="219221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36043-963B-438C-B458-7BED8F0931BC}"/>
              </a:ext>
            </a:extLst>
          </p:cNvPr>
          <p:cNvSpPr>
            <a:spLocks noGrp="1"/>
          </p:cNvSpPr>
          <p:nvPr>
            <p:ph type="title"/>
          </p:nvPr>
        </p:nvSpPr>
        <p:spPr>
          <a:xfrm>
            <a:off x="252918" y="1123837"/>
            <a:ext cx="3136233" cy="4601183"/>
          </a:xfrm>
        </p:spPr>
        <p:txBody>
          <a:bodyPr/>
          <a:lstStyle/>
          <a:p>
            <a:r>
              <a:rPr lang="en-US" b="1" u="sng" dirty="0">
                <a:solidFill>
                  <a:schemeClr val="tx1"/>
                </a:solidFill>
              </a:rPr>
              <a:t>Almshouses</a:t>
            </a:r>
            <a:r>
              <a:rPr lang="en-US" b="1" dirty="0">
                <a:solidFill>
                  <a:schemeClr val="tx1"/>
                </a:solidFill>
              </a:rPr>
              <a:t> become preferred way to take care of poor</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aka </a:t>
            </a:r>
            <a:br>
              <a:rPr lang="en-US" b="1" dirty="0">
                <a:solidFill>
                  <a:schemeClr val="tx1"/>
                </a:solidFill>
              </a:rPr>
            </a:br>
            <a:r>
              <a:rPr lang="en-US" b="1" dirty="0">
                <a:solidFill>
                  <a:schemeClr val="tx1"/>
                </a:solidFill>
              </a:rPr>
              <a:t>Poor Farms or County Homes</a:t>
            </a:r>
          </a:p>
        </p:txBody>
      </p:sp>
      <p:sp>
        <p:nvSpPr>
          <p:cNvPr id="3" name="Content Placeholder 2">
            <a:extLst>
              <a:ext uri="{FF2B5EF4-FFF2-40B4-BE49-F238E27FC236}">
                <a16:creationId xmlns="" xmlns:a16="http://schemas.microsoft.com/office/drawing/2014/main" id="{52B7A37A-3FEF-461A-97A1-6A88302965FD}"/>
              </a:ext>
            </a:extLst>
          </p:cNvPr>
          <p:cNvSpPr>
            <a:spLocks noGrp="1"/>
          </p:cNvSpPr>
          <p:nvPr>
            <p:ph idx="1"/>
          </p:nvPr>
        </p:nvSpPr>
        <p:spPr>
          <a:xfrm>
            <a:off x="3463800" y="864108"/>
            <a:ext cx="2632200" cy="5120640"/>
          </a:xfrm>
        </p:spPr>
        <p:txBody>
          <a:bodyPr>
            <a:normAutofit lnSpcReduction="10000"/>
          </a:bodyPr>
          <a:lstStyle/>
          <a:p>
            <a:r>
              <a:rPr lang="en-US" b="1" dirty="0"/>
              <a:t>In PA almshouses (aka Poor Farms) became the chief way for counties to care for the poor</a:t>
            </a:r>
          </a:p>
          <a:p>
            <a:r>
              <a:rPr lang="en-US" b="1" dirty="0"/>
              <a:t>Housed insane, sick, orphans, aged and poor</a:t>
            </a:r>
          </a:p>
          <a:p>
            <a:r>
              <a:rPr lang="en-US" b="1" dirty="0"/>
              <a:t>Were initially self supporting</a:t>
            </a:r>
          </a:p>
          <a:p>
            <a:r>
              <a:rPr lang="en-US" b="1" dirty="0"/>
              <a:t>Farmed, raised vegetables, crops, chickens, and had orchards</a:t>
            </a:r>
          </a:p>
          <a:p>
            <a:r>
              <a:rPr lang="en-US" b="1" dirty="0"/>
              <a:t>Erie County did not have an almshouse until 1840</a:t>
            </a:r>
          </a:p>
        </p:txBody>
      </p:sp>
      <p:pic>
        <p:nvPicPr>
          <p:cNvPr id="5" name="Picture 4">
            <a:extLst>
              <a:ext uri="{FF2B5EF4-FFF2-40B4-BE49-F238E27FC236}">
                <a16:creationId xmlns="" xmlns:a16="http://schemas.microsoft.com/office/drawing/2014/main" id="{956BBEC3-D886-4862-A0DE-6A0BEA0E06F3}"/>
              </a:ext>
            </a:extLst>
          </p:cNvPr>
          <p:cNvPicPr>
            <a:picLocks noChangeAspect="1"/>
          </p:cNvPicPr>
          <p:nvPr/>
        </p:nvPicPr>
        <p:blipFill>
          <a:blip r:embed="rId2"/>
          <a:stretch>
            <a:fillRect/>
          </a:stretch>
        </p:blipFill>
        <p:spPr>
          <a:xfrm>
            <a:off x="6281231" y="1233979"/>
            <a:ext cx="5657850" cy="3629025"/>
          </a:xfrm>
          <a:prstGeom prst="rect">
            <a:avLst/>
          </a:prstGeom>
        </p:spPr>
      </p:pic>
      <p:sp>
        <p:nvSpPr>
          <p:cNvPr id="6" name="TextBox 5">
            <a:extLst>
              <a:ext uri="{FF2B5EF4-FFF2-40B4-BE49-F238E27FC236}">
                <a16:creationId xmlns="" xmlns:a16="http://schemas.microsoft.com/office/drawing/2014/main" id="{8BB45B92-F7ED-4A7E-8A72-DD4E6A3976C0}"/>
              </a:ext>
            </a:extLst>
          </p:cNvPr>
          <p:cNvSpPr txBox="1"/>
          <p:nvPr/>
        </p:nvSpPr>
        <p:spPr>
          <a:xfrm>
            <a:off x="7281644" y="5117284"/>
            <a:ext cx="3338818" cy="377505"/>
          </a:xfrm>
          <a:prstGeom prst="rect">
            <a:avLst/>
          </a:prstGeom>
          <a:noFill/>
        </p:spPr>
        <p:txBody>
          <a:bodyPr wrap="square" rtlCol="0">
            <a:spAutoFit/>
          </a:bodyPr>
          <a:lstStyle/>
          <a:p>
            <a:r>
              <a:rPr lang="en-US" dirty="0"/>
              <a:t>York almshouse built about 1800</a:t>
            </a:r>
          </a:p>
        </p:txBody>
      </p:sp>
    </p:spTree>
    <p:extLst>
      <p:ext uri="{BB962C8B-B14F-4D97-AF65-F5344CB8AC3E}">
        <p14:creationId xmlns:p14="http://schemas.microsoft.com/office/powerpoint/2010/main" val="191724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BE924-9B1A-40EE-8FBB-7AF3AB925D19}"/>
              </a:ext>
            </a:extLst>
          </p:cNvPr>
          <p:cNvSpPr>
            <a:spLocks noGrp="1"/>
          </p:cNvSpPr>
          <p:nvPr>
            <p:ph type="title"/>
          </p:nvPr>
        </p:nvSpPr>
        <p:spPr/>
        <p:txBody>
          <a:bodyPr/>
          <a:lstStyle/>
          <a:p>
            <a:r>
              <a:rPr lang="en-US" b="1" dirty="0">
                <a:solidFill>
                  <a:schemeClr val="tx1"/>
                </a:solidFill>
              </a:rPr>
              <a:t>1840  -- </a:t>
            </a:r>
            <a:br>
              <a:rPr lang="en-US" b="1" dirty="0">
                <a:solidFill>
                  <a:schemeClr val="tx1"/>
                </a:solidFill>
              </a:rPr>
            </a:br>
            <a:r>
              <a:rPr lang="en-US" b="1" dirty="0">
                <a:solidFill>
                  <a:schemeClr val="tx1"/>
                </a:solidFill>
              </a:rPr>
              <a:t>Erie County votes for Almshouse and is authorized to elect </a:t>
            </a:r>
            <a:br>
              <a:rPr lang="en-US" b="1" dirty="0">
                <a:solidFill>
                  <a:schemeClr val="tx1"/>
                </a:solidFill>
              </a:rPr>
            </a:br>
            <a:r>
              <a:rPr lang="en-US" b="1" dirty="0">
                <a:solidFill>
                  <a:schemeClr val="tx1"/>
                </a:solidFill>
              </a:rPr>
              <a:t>Directors of the Poor</a:t>
            </a:r>
          </a:p>
        </p:txBody>
      </p:sp>
      <p:sp>
        <p:nvSpPr>
          <p:cNvPr id="3" name="Content Placeholder 2">
            <a:extLst>
              <a:ext uri="{FF2B5EF4-FFF2-40B4-BE49-F238E27FC236}">
                <a16:creationId xmlns="" xmlns:a16="http://schemas.microsoft.com/office/drawing/2014/main" id="{F423360B-8C0A-4C2C-A097-3DAAFE96C5EA}"/>
              </a:ext>
            </a:extLst>
          </p:cNvPr>
          <p:cNvSpPr>
            <a:spLocks noGrp="1"/>
          </p:cNvSpPr>
          <p:nvPr>
            <p:ph idx="1"/>
          </p:nvPr>
        </p:nvSpPr>
        <p:spPr>
          <a:xfrm>
            <a:off x="3514987" y="662731"/>
            <a:ext cx="4840447" cy="5679346"/>
          </a:xfrm>
        </p:spPr>
        <p:txBody>
          <a:bodyPr>
            <a:noAutofit/>
          </a:bodyPr>
          <a:lstStyle/>
          <a:p>
            <a:r>
              <a:rPr lang="en-US" b="1" dirty="0"/>
              <a:t>State managed the care of the Poor through local Directors of the Poor </a:t>
            </a:r>
          </a:p>
          <a:p>
            <a:r>
              <a:rPr lang="en-US" b="1" dirty="0"/>
              <a:t>1825 State authorized Directors of the Poor to decide what type of aid to grant the poor of their district</a:t>
            </a:r>
          </a:p>
          <a:p>
            <a:r>
              <a:rPr lang="en-US" b="1" dirty="0"/>
              <a:t>1836 State laws made it the duty of the Directors of the Poor to provide work for any poor persons unable to find employment</a:t>
            </a:r>
          </a:p>
          <a:p>
            <a:r>
              <a:rPr lang="en-US" b="1" dirty="0"/>
              <a:t>1839 voters of Erie County turn down the construction of an almshouse </a:t>
            </a:r>
          </a:p>
          <a:p>
            <a:r>
              <a:rPr lang="en-US" b="1" dirty="0"/>
              <a:t>1840 State gave Erie County authority to hold another referendum for an almshouse, which passed</a:t>
            </a:r>
          </a:p>
          <a:p>
            <a:r>
              <a:rPr lang="en-US" b="1" dirty="0"/>
              <a:t>1840 State required Directors of Poor to be elected in Erie County</a:t>
            </a:r>
          </a:p>
        </p:txBody>
      </p:sp>
      <p:sp>
        <p:nvSpPr>
          <p:cNvPr id="8" name="TextBox 7">
            <a:extLst>
              <a:ext uri="{FF2B5EF4-FFF2-40B4-BE49-F238E27FC236}">
                <a16:creationId xmlns="" xmlns:a16="http://schemas.microsoft.com/office/drawing/2014/main" id="{325FE0A1-36E6-478E-8CA8-1B644CB20264}"/>
              </a:ext>
            </a:extLst>
          </p:cNvPr>
          <p:cNvSpPr txBox="1"/>
          <p:nvPr/>
        </p:nvSpPr>
        <p:spPr>
          <a:xfrm>
            <a:off x="8481270" y="1455690"/>
            <a:ext cx="3179428" cy="4093428"/>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2000" b="1" dirty="0"/>
              <a:t>ERIE COUNTY OBTAINED ITS FIRST COMPLEMENT OF DIRECTORS OF THE POOR AFTER THE 1840 REFERENDUM</a:t>
            </a:r>
          </a:p>
          <a:p>
            <a:pPr marL="342900" indent="-342900">
              <a:buFont typeface="Arial" panose="020B0604020202020204" pitchFamily="34" charset="0"/>
              <a:buChar char="•"/>
            </a:pPr>
            <a:r>
              <a:rPr lang="en-US" sz="2000" b="1" dirty="0"/>
              <a:t>AFTER THE SUCCESSFUL REFERENDUM, ERIE COUNTY WAS RECOGNIZED AS A SINGLE POOR DISTRICT </a:t>
            </a:r>
          </a:p>
        </p:txBody>
      </p:sp>
    </p:spTree>
    <p:extLst>
      <p:ext uri="{BB962C8B-B14F-4D97-AF65-F5344CB8AC3E}">
        <p14:creationId xmlns:p14="http://schemas.microsoft.com/office/powerpoint/2010/main" val="2152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13655</TotalTime>
  <Words>3542</Words>
  <Application>Microsoft Office PowerPoint</Application>
  <PresentationFormat>Widescreen</PresentationFormat>
  <Paragraphs>599</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Black</vt:lpstr>
      <vt:lpstr>Calibri</vt:lpstr>
      <vt:lpstr>Corbel</vt:lpstr>
      <vt:lpstr>Lucida Console</vt:lpstr>
      <vt:lpstr>Times New Roman</vt:lpstr>
      <vt:lpstr>Wingdings 2</vt:lpstr>
      <vt:lpstr>Frame</vt:lpstr>
      <vt:lpstr>The County’s Responsibility for the Poor</vt:lpstr>
      <vt:lpstr>Who are the poor?</vt:lpstr>
      <vt:lpstr>Early History in PA of Caring for the Poor</vt:lpstr>
      <vt:lpstr>Who were the early settlers in PA?    England exported about 500,000 English subjects between 1630 and 1642 about ½ to North American colonies, most of them vagrants</vt:lpstr>
      <vt:lpstr>Who were the early settlers?   The dissenters:     The Puritans   &amp;               The Quakers  The outcasts:        The Felons                   The Poor       The Irish &amp;  Scots</vt:lpstr>
      <vt:lpstr>PA GENERAL SETTLEMENT ACT -- 1718 P</vt:lpstr>
      <vt:lpstr>PA uses local administrative units, its  counties and townships, to take care of the poor</vt:lpstr>
      <vt:lpstr>Almshouses become preferred way to take care of poor  aka  Poor Farms or County Homes</vt:lpstr>
      <vt:lpstr>1840  --  Erie County votes for Almshouse and is authorized to elect  Directors of the Poor</vt:lpstr>
      <vt:lpstr>JOHN H. WALKER  Father  of  Erie County’s First  Almshouse</vt:lpstr>
      <vt:lpstr>  </vt:lpstr>
      <vt:lpstr>Directors of the Poor were elected in Erie County from 1840 to 1937    They were responsible for managing the poor farm</vt:lpstr>
      <vt:lpstr>PowerPoint Presentation</vt:lpstr>
      <vt:lpstr>PowerPoint Presentation</vt:lpstr>
      <vt:lpstr> Increasing Expenses Lead To Another Alternative  </vt:lpstr>
      <vt:lpstr>Dorothea Dix</vt:lpstr>
      <vt:lpstr>State creates Warren State Hospital for treatment of insane  in NW PA</vt:lpstr>
      <vt:lpstr>State Creates Polk Center  1883 State act made it unlawful to keep children ages 2 to 15 in an almshouse for longer than 60 days unless the child was an epileptic, paralytic,  unteachable, deformed and incapable of working  </vt:lpstr>
      <vt:lpstr>The Importance of Philanthropic Organizations Continues  </vt:lpstr>
      <vt:lpstr>Erie County Builds New Almshouse in Girard Twp.</vt:lpstr>
      <vt:lpstr>PA and Counties Attempt to Control Escalating Costs</vt:lpstr>
      <vt:lpstr>Governor Gifford Pinchot and the Depression </vt:lpstr>
      <vt:lpstr>George H. Earle III Governor of PA 1935-1939   </vt:lpstr>
      <vt:lpstr>1937 County Institution District Law    Almshouses Regulated by the State </vt:lpstr>
      <vt:lpstr>PowerPoint Presentation</vt:lpstr>
      <vt:lpstr>Erie County Tuberculosis Hospital</vt:lpstr>
      <vt:lpstr>An Unsung Heroine:  First Chair of the Erie County Tuberculosis Hospital  Katherine Law </vt:lpstr>
      <vt:lpstr>Erie County Tuberculosis Hospital  Opened in 1938</vt:lpstr>
      <vt:lpstr>Tuberculosis. . to Long-Term Care . . .  to Closure</vt:lpstr>
      <vt:lpstr>1965 Medicare and Medicaid  Most Consequential Health Legislati0n in U.S. History</vt:lpstr>
      <vt:lpstr>1960s and 1970s   Deinstitutionalization</vt:lpstr>
      <vt:lpstr>Community Based Programs  Example: The Barber Center</vt:lpstr>
      <vt:lpstr>Community Based Programs  Example: Stairways Behavioral Health</vt:lpstr>
      <vt:lpstr>Community Based Programs:  Example:  Erie Homes for Children and Adults</vt:lpstr>
      <vt:lpstr>PowerPoint Presentation</vt:lpstr>
      <vt:lpstr>A consequence of community based care:  Increased Incarceration</vt:lpstr>
      <vt:lpstr>Some Problems with Foster Care:  </vt:lpstr>
      <vt:lpstr>The Closing of Polk Center</vt:lpstr>
      <vt:lpstr>PowerPoint Presentation</vt:lpstr>
      <vt:lpstr>Medicaid (Health Choices)  (State and Federal Funds) and  County Assistance </vt:lpstr>
      <vt:lpstr>County’s Roll in Providing for the Poor  The Debate Continues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County’s Responsibility for the Poor</dc:title>
  <dc:creator>Owner</dc:creator>
  <cp:lastModifiedBy>Olga Perederiy</cp:lastModifiedBy>
  <cp:revision>162</cp:revision>
  <dcterms:created xsi:type="dcterms:W3CDTF">2019-09-14T00:38:30Z</dcterms:created>
  <dcterms:modified xsi:type="dcterms:W3CDTF">2020-03-13T15:34:35Z</dcterms:modified>
</cp:coreProperties>
</file>