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57" r:id="rId3"/>
    <p:sldId id="275"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7" r:id="rId21"/>
    <p:sldId id="274" r:id="rId22"/>
    <p:sldId id="276"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chard knecht" initials="rk" lastIdx="1" clrIdx="0">
    <p:extLst>
      <p:ext uri="{19B8F6BF-5375-455C-9EA6-DF929625EA0E}">
        <p15:presenceInfo xmlns:p15="http://schemas.microsoft.com/office/powerpoint/2012/main" userId="a0fbd083f189e4c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678" y="7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58" d="100"/>
          <a:sy n="58" d="100"/>
        </p:scale>
        <p:origin x="2472"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797BFB-9E04-422A-916E-5784822D52B7}" type="datetimeFigureOut">
              <a:rPr lang="en-US" smtClean="0"/>
              <a:t>3/13/2020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EC742B-A520-4D79-A7EE-ED9ABFAD16D1}" type="slidenum">
              <a:rPr lang="en-US" smtClean="0"/>
              <a:t>‹#›</a:t>
            </a:fld>
            <a:endParaRPr lang="en-US"/>
          </a:p>
        </p:txBody>
      </p:sp>
    </p:spTree>
    <p:extLst>
      <p:ext uri="{BB962C8B-B14F-4D97-AF65-F5344CB8AC3E}">
        <p14:creationId xmlns:p14="http://schemas.microsoft.com/office/powerpoint/2010/main" val="34422876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BEC742B-A520-4D79-A7EE-ED9ABFAD16D1}" type="slidenum">
              <a:rPr lang="en-US" smtClean="0"/>
              <a:t>2</a:t>
            </a:fld>
            <a:endParaRPr lang="en-US"/>
          </a:p>
        </p:txBody>
      </p:sp>
    </p:spTree>
    <p:extLst>
      <p:ext uri="{BB962C8B-B14F-4D97-AF65-F5344CB8AC3E}">
        <p14:creationId xmlns:p14="http://schemas.microsoft.com/office/powerpoint/2010/main" val="29610837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ADF1653-E282-4974-BBD8-4CF2D5351444}" type="datetimeFigureOut">
              <a:rPr lang="en-US" smtClean="0"/>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8D8CCE-C99C-47D2-889A-8E3D8E8BED76}" type="slidenum">
              <a:rPr lang="en-US" smtClean="0"/>
              <a:t>‹#›</a:t>
            </a:fld>
            <a:endParaRPr lang="en-US"/>
          </a:p>
        </p:txBody>
      </p:sp>
    </p:spTree>
    <p:extLst>
      <p:ext uri="{BB962C8B-B14F-4D97-AF65-F5344CB8AC3E}">
        <p14:creationId xmlns:p14="http://schemas.microsoft.com/office/powerpoint/2010/main" val="2666599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DF1653-E282-4974-BBD8-4CF2D5351444}" type="datetimeFigureOut">
              <a:rPr lang="en-US" smtClean="0"/>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8D8CCE-C99C-47D2-889A-8E3D8E8BED76}" type="slidenum">
              <a:rPr lang="en-US" smtClean="0"/>
              <a:t>‹#›</a:t>
            </a:fld>
            <a:endParaRPr lang="en-US"/>
          </a:p>
        </p:txBody>
      </p:sp>
    </p:spTree>
    <p:extLst>
      <p:ext uri="{BB962C8B-B14F-4D97-AF65-F5344CB8AC3E}">
        <p14:creationId xmlns:p14="http://schemas.microsoft.com/office/powerpoint/2010/main" val="30809310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DF1653-E282-4974-BBD8-4CF2D5351444}" type="datetimeFigureOut">
              <a:rPr lang="en-US" smtClean="0"/>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8D8CCE-C99C-47D2-889A-8E3D8E8BED76}"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464303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DF1653-E282-4974-BBD8-4CF2D5351444}" type="datetimeFigureOut">
              <a:rPr lang="en-US" smtClean="0"/>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8D8CCE-C99C-47D2-889A-8E3D8E8BED76}" type="slidenum">
              <a:rPr lang="en-US" smtClean="0"/>
              <a:t>‹#›</a:t>
            </a:fld>
            <a:endParaRPr lang="en-US"/>
          </a:p>
        </p:txBody>
      </p:sp>
    </p:spTree>
    <p:extLst>
      <p:ext uri="{BB962C8B-B14F-4D97-AF65-F5344CB8AC3E}">
        <p14:creationId xmlns:p14="http://schemas.microsoft.com/office/powerpoint/2010/main" val="19710907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DF1653-E282-4974-BBD8-4CF2D5351444}" type="datetimeFigureOut">
              <a:rPr lang="en-US" smtClean="0"/>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8D8CCE-C99C-47D2-889A-8E3D8E8BED76}"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427269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DF1653-E282-4974-BBD8-4CF2D5351444}" type="datetimeFigureOut">
              <a:rPr lang="en-US" smtClean="0"/>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8D8CCE-C99C-47D2-889A-8E3D8E8BED76}" type="slidenum">
              <a:rPr lang="en-US" smtClean="0"/>
              <a:t>‹#›</a:t>
            </a:fld>
            <a:endParaRPr lang="en-US"/>
          </a:p>
        </p:txBody>
      </p:sp>
    </p:spTree>
    <p:extLst>
      <p:ext uri="{BB962C8B-B14F-4D97-AF65-F5344CB8AC3E}">
        <p14:creationId xmlns:p14="http://schemas.microsoft.com/office/powerpoint/2010/main" val="20260597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DF1653-E282-4974-BBD8-4CF2D5351444}" type="datetimeFigureOut">
              <a:rPr lang="en-US" smtClean="0"/>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8D8CCE-C99C-47D2-889A-8E3D8E8BED76}" type="slidenum">
              <a:rPr lang="en-US" smtClean="0"/>
              <a:t>‹#›</a:t>
            </a:fld>
            <a:endParaRPr lang="en-US"/>
          </a:p>
        </p:txBody>
      </p:sp>
    </p:spTree>
    <p:extLst>
      <p:ext uri="{BB962C8B-B14F-4D97-AF65-F5344CB8AC3E}">
        <p14:creationId xmlns:p14="http://schemas.microsoft.com/office/powerpoint/2010/main" val="9019465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DF1653-E282-4974-BBD8-4CF2D5351444}" type="datetimeFigureOut">
              <a:rPr lang="en-US" smtClean="0"/>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8D8CCE-C99C-47D2-889A-8E3D8E8BED76}" type="slidenum">
              <a:rPr lang="en-US" smtClean="0"/>
              <a:t>‹#›</a:t>
            </a:fld>
            <a:endParaRPr lang="en-US"/>
          </a:p>
        </p:txBody>
      </p:sp>
    </p:spTree>
    <p:extLst>
      <p:ext uri="{BB962C8B-B14F-4D97-AF65-F5344CB8AC3E}">
        <p14:creationId xmlns:p14="http://schemas.microsoft.com/office/powerpoint/2010/main" val="2969499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DF1653-E282-4974-BBD8-4CF2D5351444}" type="datetimeFigureOut">
              <a:rPr lang="en-US" smtClean="0"/>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8D8CCE-C99C-47D2-889A-8E3D8E8BED76}" type="slidenum">
              <a:rPr lang="en-US" smtClean="0"/>
              <a:t>‹#›</a:t>
            </a:fld>
            <a:endParaRPr lang="en-US"/>
          </a:p>
        </p:txBody>
      </p:sp>
    </p:spTree>
    <p:extLst>
      <p:ext uri="{BB962C8B-B14F-4D97-AF65-F5344CB8AC3E}">
        <p14:creationId xmlns:p14="http://schemas.microsoft.com/office/powerpoint/2010/main" val="31887308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DF1653-E282-4974-BBD8-4CF2D5351444}" type="datetimeFigureOut">
              <a:rPr lang="en-US" smtClean="0"/>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8D8CCE-C99C-47D2-889A-8E3D8E8BED76}" type="slidenum">
              <a:rPr lang="en-US" smtClean="0"/>
              <a:t>‹#›</a:t>
            </a:fld>
            <a:endParaRPr lang="en-US"/>
          </a:p>
        </p:txBody>
      </p:sp>
    </p:spTree>
    <p:extLst>
      <p:ext uri="{BB962C8B-B14F-4D97-AF65-F5344CB8AC3E}">
        <p14:creationId xmlns:p14="http://schemas.microsoft.com/office/powerpoint/2010/main" val="3743054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ADF1653-E282-4974-BBD8-4CF2D5351444}" type="datetimeFigureOut">
              <a:rPr lang="en-US" smtClean="0"/>
              <a:t>3/13/2020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8D8CCE-C99C-47D2-889A-8E3D8E8BED76}" type="slidenum">
              <a:rPr lang="en-US" smtClean="0"/>
              <a:t>‹#›</a:t>
            </a:fld>
            <a:endParaRPr lang="en-US"/>
          </a:p>
        </p:txBody>
      </p:sp>
    </p:spTree>
    <p:extLst>
      <p:ext uri="{BB962C8B-B14F-4D97-AF65-F5344CB8AC3E}">
        <p14:creationId xmlns:p14="http://schemas.microsoft.com/office/powerpoint/2010/main" val="5147702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ADF1653-E282-4974-BBD8-4CF2D5351444}" type="datetimeFigureOut">
              <a:rPr lang="en-US" smtClean="0"/>
              <a:t>3/13/2020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8D8CCE-C99C-47D2-889A-8E3D8E8BED76}" type="slidenum">
              <a:rPr lang="en-US" smtClean="0"/>
              <a:t>‹#›</a:t>
            </a:fld>
            <a:endParaRPr lang="en-US"/>
          </a:p>
        </p:txBody>
      </p:sp>
    </p:spTree>
    <p:extLst>
      <p:ext uri="{BB962C8B-B14F-4D97-AF65-F5344CB8AC3E}">
        <p14:creationId xmlns:p14="http://schemas.microsoft.com/office/powerpoint/2010/main" val="4024946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ADF1653-E282-4974-BBD8-4CF2D5351444}" type="datetimeFigureOut">
              <a:rPr lang="en-US" smtClean="0"/>
              <a:t>3/13/2020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8D8CCE-C99C-47D2-889A-8E3D8E8BED76}" type="slidenum">
              <a:rPr lang="en-US" smtClean="0"/>
              <a:t>‹#›</a:t>
            </a:fld>
            <a:endParaRPr lang="en-US"/>
          </a:p>
        </p:txBody>
      </p:sp>
    </p:spTree>
    <p:extLst>
      <p:ext uri="{BB962C8B-B14F-4D97-AF65-F5344CB8AC3E}">
        <p14:creationId xmlns:p14="http://schemas.microsoft.com/office/powerpoint/2010/main" val="3652933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DF1653-E282-4974-BBD8-4CF2D5351444}" type="datetimeFigureOut">
              <a:rPr lang="en-US" smtClean="0"/>
              <a:t>3/13/2020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8D8CCE-C99C-47D2-889A-8E3D8E8BED76}" type="slidenum">
              <a:rPr lang="en-US" smtClean="0"/>
              <a:t>‹#›</a:t>
            </a:fld>
            <a:endParaRPr lang="en-US"/>
          </a:p>
        </p:txBody>
      </p:sp>
    </p:spTree>
    <p:extLst>
      <p:ext uri="{BB962C8B-B14F-4D97-AF65-F5344CB8AC3E}">
        <p14:creationId xmlns:p14="http://schemas.microsoft.com/office/powerpoint/2010/main" val="300432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ADF1653-E282-4974-BBD8-4CF2D5351444}" type="datetimeFigureOut">
              <a:rPr lang="en-US" smtClean="0"/>
              <a:t>3/13/2020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8D8CCE-C99C-47D2-889A-8E3D8E8BED76}" type="slidenum">
              <a:rPr lang="en-US" smtClean="0"/>
              <a:t>‹#›</a:t>
            </a:fld>
            <a:endParaRPr lang="en-US"/>
          </a:p>
        </p:txBody>
      </p:sp>
    </p:spTree>
    <p:extLst>
      <p:ext uri="{BB962C8B-B14F-4D97-AF65-F5344CB8AC3E}">
        <p14:creationId xmlns:p14="http://schemas.microsoft.com/office/powerpoint/2010/main" val="3782565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ADF1653-E282-4974-BBD8-4CF2D5351444}" type="datetimeFigureOut">
              <a:rPr lang="en-US" smtClean="0"/>
              <a:t>3/13/2020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8D8CCE-C99C-47D2-889A-8E3D8E8BED76}" type="slidenum">
              <a:rPr lang="en-US" smtClean="0"/>
              <a:t>‹#›</a:t>
            </a:fld>
            <a:endParaRPr lang="en-US"/>
          </a:p>
        </p:txBody>
      </p:sp>
    </p:spTree>
    <p:extLst>
      <p:ext uri="{BB962C8B-B14F-4D97-AF65-F5344CB8AC3E}">
        <p14:creationId xmlns:p14="http://schemas.microsoft.com/office/powerpoint/2010/main" val="2927318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ADF1653-E282-4974-BBD8-4CF2D5351444}" type="datetimeFigureOut">
              <a:rPr lang="en-US" smtClean="0"/>
              <a:t>3/13/2020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E8D8CCE-C99C-47D2-889A-8E3D8E8BED76}" type="slidenum">
              <a:rPr lang="en-US" smtClean="0"/>
              <a:t>‹#›</a:t>
            </a:fld>
            <a:endParaRPr lang="en-US"/>
          </a:p>
        </p:txBody>
      </p:sp>
    </p:spTree>
    <p:extLst>
      <p:ext uri="{BB962C8B-B14F-4D97-AF65-F5344CB8AC3E}">
        <p14:creationId xmlns:p14="http://schemas.microsoft.com/office/powerpoint/2010/main" val="22405592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DB85991-AD6C-412D-9D44-6F6D1DDC130B}"/>
              </a:ext>
            </a:extLst>
          </p:cNvPr>
          <p:cNvSpPr>
            <a:spLocks noGrp="1"/>
          </p:cNvSpPr>
          <p:nvPr>
            <p:ph type="ctrTitle"/>
          </p:nvPr>
        </p:nvSpPr>
        <p:spPr>
          <a:xfrm>
            <a:off x="656781" y="2280709"/>
            <a:ext cx="7766936" cy="1646302"/>
          </a:xfrm>
        </p:spPr>
        <p:txBody>
          <a:bodyPr>
            <a:normAutofit/>
          </a:bodyPr>
          <a:lstStyle/>
          <a:p>
            <a:r>
              <a:rPr lang="en-US" sz="9600" b="1" dirty="0">
                <a:solidFill>
                  <a:schemeClr val="tx1"/>
                </a:solidFill>
              </a:rPr>
              <a:t>COVID-19</a:t>
            </a:r>
          </a:p>
        </p:txBody>
      </p:sp>
      <p:sp>
        <p:nvSpPr>
          <p:cNvPr id="3" name="Subtitle 2">
            <a:extLst>
              <a:ext uri="{FF2B5EF4-FFF2-40B4-BE49-F238E27FC236}">
                <a16:creationId xmlns="" xmlns:a16="http://schemas.microsoft.com/office/drawing/2014/main" id="{D2A5314A-F0BF-49F8-A800-54A6A23D3942}"/>
              </a:ext>
            </a:extLst>
          </p:cNvPr>
          <p:cNvSpPr>
            <a:spLocks noGrp="1"/>
          </p:cNvSpPr>
          <p:nvPr>
            <p:ph type="subTitle" idx="1"/>
          </p:nvPr>
        </p:nvSpPr>
        <p:spPr>
          <a:xfrm>
            <a:off x="-174626" y="6047104"/>
            <a:ext cx="7045326" cy="581025"/>
          </a:xfrm>
        </p:spPr>
        <p:txBody>
          <a:bodyPr>
            <a:noAutofit/>
          </a:bodyPr>
          <a:lstStyle/>
          <a:p>
            <a:pPr algn="ctr"/>
            <a:r>
              <a:rPr lang="en-US" sz="2800" b="1" dirty="0">
                <a:solidFill>
                  <a:schemeClr val="tx1"/>
                </a:solidFill>
              </a:rPr>
              <a:t>ERIE COUNTY DEPARTMENT OF HEALTH</a:t>
            </a:r>
          </a:p>
        </p:txBody>
      </p:sp>
    </p:spTree>
    <p:extLst>
      <p:ext uri="{BB962C8B-B14F-4D97-AF65-F5344CB8AC3E}">
        <p14:creationId xmlns:p14="http://schemas.microsoft.com/office/powerpoint/2010/main" val="28777276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BE19B5F-7EC7-452C-8A9F-682FAA5F0136}"/>
              </a:ext>
            </a:extLst>
          </p:cNvPr>
          <p:cNvSpPr>
            <a:spLocks noGrp="1"/>
          </p:cNvSpPr>
          <p:nvPr>
            <p:ph type="title"/>
          </p:nvPr>
        </p:nvSpPr>
        <p:spPr>
          <a:xfrm>
            <a:off x="1362076" y="1828800"/>
            <a:ext cx="7908924" cy="4330700"/>
          </a:xfrm>
        </p:spPr>
        <p:txBody>
          <a:bodyPr>
            <a:normAutofit fontScale="90000"/>
          </a:bodyPr>
          <a:lstStyle/>
          <a:p>
            <a:r>
              <a:rPr lang="en-US" b="1" u="sng" dirty="0">
                <a:solidFill>
                  <a:schemeClr val="tx1"/>
                </a:solidFill>
              </a:rPr>
              <a:t>VIRUS SURVIVAL ON SURFACES?</a:t>
            </a:r>
            <a:r>
              <a:rPr lang="en-US" sz="2000" b="1" dirty="0">
                <a:solidFill>
                  <a:schemeClr val="tx1"/>
                </a:solidFill>
              </a:rPr>
              <a:t/>
            </a:r>
            <a:br>
              <a:rPr lang="en-US" sz="2000" b="1" dirty="0">
                <a:solidFill>
                  <a:schemeClr val="tx1"/>
                </a:solidFill>
              </a:rPr>
            </a:br>
            <a:r>
              <a:rPr lang="en-US" sz="2000" b="1" dirty="0">
                <a:solidFill>
                  <a:schemeClr val="tx1"/>
                </a:solidFill>
              </a:rPr>
              <a:t/>
            </a:r>
            <a:br>
              <a:rPr lang="en-US" sz="2000" b="1" dirty="0">
                <a:solidFill>
                  <a:schemeClr val="tx1"/>
                </a:solidFill>
              </a:rPr>
            </a:br>
            <a:r>
              <a:rPr lang="en-US" sz="2800" b="1" dirty="0">
                <a:solidFill>
                  <a:schemeClr val="tx1"/>
                </a:solidFill>
              </a:rPr>
              <a:t>2 HOURS TO 9 DAYS ON HARD SURFACES</a:t>
            </a:r>
            <a:br>
              <a:rPr lang="en-US" sz="2800" b="1" dirty="0">
                <a:solidFill>
                  <a:schemeClr val="tx1"/>
                </a:solidFill>
              </a:rPr>
            </a:br>
            <a:r>
              <a:rPr lang="en-US" sz="2800" b="1" dirty="0">
                <a:solidFill>
                  <a:schemeClr val="tx1"/>
                </a:solidFill>
              </a:rPr>
              <a:t/>
            </a:r>
            <a:br>
              <a:rPr lang="en-US" sz="2800" b="1" dirty="0">
                <a:solidFill>
                  <a:schemeClr val="tx1"/>
                </a:solidFill>
              </a:rPr>
            </a:br>
            <a:r>
              <a:rPr lang="en-US" sz="2800" b="1" dirty="0">
                <a:solidFill>
                  <a:schemeClr val="tx1"/>
                </a:solidFill>
              </a:rPr>
              <a:t>SHORTER TIMES IN WARMER TEMPATURES</a:t>
            </a:r>
            <a:br>
              <a:rPr lang="en-US" sz="2800" b="1" dirty="0">
                <a:solidFill>
                  <a:schemeClr val="tx1"/>
                </a:solidFill>
              </a:rPr>
            </a:br>
            <a:r>
              <a:rPr lang="en-US" sz="2800" b="1" dirty="0">
                <a:solidFill>
                  <a:schemeClr val="tx1"/>
                </a:solidFill>
              </a:rPr>
              <a:t/>
            </a:r>
            <a:br>
              <a:rPr lang="en-US" sz="2800" b="1" dirty="0">
                <a:solidFill>
                  <a:schemeClr val="tx1"/>
                </a:solidFill>
              </a:rPr>
            </a:br>
            <a:r>
              <a:rPr lang="en-US" sz="2800" b="1" dirty="0">
                <a:solidFill>
                  <a:schemeClr val="tx1"/>
                </a:solidFill>
              </a:rPr>
              <a:t>WIPE DOWN COMMONLY TOUCHED SURFACES FREQUENTLY</a:t>
            </a:r>
            <a:br>
              <a:rPr lang="en-US" sz="2800" b="1" dirty="0">
                <a:solidFill>
                  <a:schemeClr val="tx1"/>
                </a:solidFill>
              </a:rPr>
            </a:br>
            <a:r>
              <a:rPr lang="en-US" sz="2800" b="1" dirty="0">
                <a:solidFill>
                  <a:schemeClr val="tx1"/>
                </a:solidFill>
              </a:rPr>
              <a:t/>
            </a:r>
            <a:br>
              <a:rPr lang="en-US" sz="2800" b="1" dirty="0">
                <a:solidFill>
                  <a:schemeClr val="tx1"/>
                </a:solidFill>
              </a:rPr>
            </a:br>
            <a:r>
              <a:rPr lang="en-US" sz="2800" b="1" dirty="0">
                <a:solidFill>
                  <a:schemeClr val="tx1"/>
                </a:solidFill>
              </a:rPr>
              <a:t>USE DISINFECTANT WIPES AND CLEANERS</a:t>
            </a:r>
            <a:endParaRPr lang="en-US" sz="2800" b="1" u="sng" dirty="0">
              <a:solidFill>
                <a:schemeClr val="tx1"/>
              </a:solidFill>
            </a:endParaRPr>
          </a:p>
        </p:txBody>
      </p:sp>
    </p:spTree>
    <p:extLst>
      <p:ext uri="{BB962C8B-B14F-4D97-AF65-F5344CB8AC3E}">
        <p14:creationId xmlns:p14="http://schemas.microsoft.com/office/powerpoint/2010/main" val="33903016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1E7BAF3-1559-40EB-82AE-5A54C9F1F062}"/>
              </a:ext>
            </a:extLst>
          </p:cNvPr>
          <p:cNvSpPr>
            <a:spLocks noGrp="1"/>
          </p:cNvSpPr>
          <p:nvPr>
            <p:ph type="title"/>
          </p:nvPr>
        </p:nvSpPr>
        <p:spPr>
          <a:xfrm>
            <a:off x="1295400" y="971550"/>
            <a:ext cx="8162925" cy="5562600"/>
          </a:xfrm>
        </p:spPr>
        <p:txBody>
          <a:bodyPr>
            <a:normAutofit fontScale="90000"/>
          </a:bodyPr>
          <a:lstStyle/>
          <a:p>
            <a:r>
              <a:rPr lang="en-US" b="1" u="sng" dirty="0">
                <a:solidFill>
                  <a:schemeClr val="tx1"/>
                </a:solidFill>
              </a:rPr>
              <a:t>HOW EASILY DOES THE VIRUS SPREAD?</a:t>
            </a:r>
            <a:br>
              <a:rPr lang="en-US" b="1" u="sng" dirty="0">
                <a:solidFill>
                  <a:schemeClr val="tx1"/>
                </a:solidFill>
              </a:rPr>
            </a:br>
            <a:r>
              <a:rPr lang="en-US" b="1" u="sng" dirty="0">
                <a:solidFill>
                  <a:schemeClr val="tx1"/>
                </a:solidFill>
              </a:rPr>
              <a:t/>
            </a:r>
            <a:br>
              <a:rPr lang="en-US" b="1" u="sng" dirty="0">
                <a:solidFill>
                  <a:schemeClr val="tx1"/>
                </a:solidFill>
              </a:rPr>
            </a:br>
            <a:r>
              <a:rPr lang="en-US" sz="2700" b="1" dirty="0">
                <a:solidFill>
                  <a:schemeClr val="tx1"/>
                </a:solidFill>
              </a:rPr>
              <a:t>EACH PERSON CAN TRANSMIT THE VIRUS TO 2.6 OTHERS</a:t>
            </a:r>
            <a:br>
              <a:rPr lang="en-US" sz="2700" b="1" dirty="0">
                <a:solidFill>
                  <a:schemeClr val="tx1"/>
                </a:solidFill>
              </a:rPr>
            </a:br>
            <a:r>
              <a:rPr lang="en-US" sz="2700" b="1" dirty="0">
                <a:solidFill>
                  <a:schemeClr val="tx1"/>
                </a:solidFill>
              </a:rPr>
              <a:t/>
            </a:r>
            <a:br>
              <a:rPr lang="en-US" sz="2700" b="1" dirty="0">
                <a:solidFill>
                  <a:schemeClr val="tx1"/>
                </a:solidFill>
              </a:rPr>
            </a:br>
            <a:r>
              <a:rPr lang="en-US" sz="2700" b="1" dirty="0">
                <a:solidFill>
                  <a:schemeClr val="tx1"/>
                </a:solidFill>
              </a:rPr>
              <a:t>THESE RATES ARE:</a:t>
            </a:r>
            <a:br>
              <a:rPr lang="en-US" sz="2700" b="1" dirty="0">
                <a:solidFill>
                  <a:schemeClr val="tx1"/>
                </a:solidFill>
              </a:rPr>
            </a:br>
            <a:r>
              <a:rPr lang="en-US" sz="2700" b="1" dirty="0">
                <a:solidFill>
                  <a:schemeClr val="tx1"/>
                </a:solidFill>
              </a:rPr>
              <a:t/>
            </a:r>
            <a:br>
              <a:rPr lang="en-US" sz="2700" b="1" dirty="0">
                <a:solidFill>
                  <a:schemeClr val="tx1"/>
                </a:solidFill>
              </a:rPr>
            </a:br>
            <a:r>
              <a:rPr lang="en-US" sz="2700" b="1" dirty="0">
                <a:solidFill>
                  <a:schemeClr val="tx1"/>
                </a:solidFill>
              </a:rPr>
              <a:t>	HIGHER THAN INFLUENZA</a:t>
            </a:r>
            <a:br>
              <a:rPr lang="en-US" sz="2700" b="1" dirty="0">
                <a:solidFill>
                  <a:schemeClr val="tx1"/>
                </a:solidFill>
              </a:rPr>
            </a:br>
            <a:r>
              <a:rPr lang="en-US" sz="2700" b="1" dirty="0">
                <a:solidFill>
                  <a:schemeClr val="tx1"/>
                </a:solidFill>
              </a:rPr>
              <a:t/>
            </a:r>
            <a:br>
              <a:rPr lang="en-US" sz="2700" b="1" dirty="0">
                <a:solidFill>
                  <a:schemeClr val="tx1"/>
                </a:solidFill>
              </a:rPr>
            </a:br>
            <a:r>
              <a:rPr lang="en-US" sz="2700" b="1" dirty="0">
                <a:solidFill>
                  <a:schemeClr val="tx1"/>
                </a:solidFill>
              </a:rPr>
              <a:t>	LOWER THAN SARS</a:t>
            </a:r>
            <a:br>
              <a:rPr lang="en-US" sz="2700" b="1" dirty="0">
                <a:solidFill>
                  <a:schemeClr val="tx1"/>
                </a:solidFill>
              </a:rPr>
            </a:br>
            <a:r>
              <a:rPr lang="en-US" sz="2700" b="1" dirty="0">
                <a:solidFill>
                  <a:schemeClr val="tx1"/>
                </a:solidFill>
              </a:rPr>
              <a:t/>
            </a:r>
            <a:br>
              <a:rPr lang="en-US" sz="2700" b="1" dirty="0">
                <a:solidFill>
                  <a:schemeClr val="tx1"/>
                </a:solidFill>
              </a:rPr>
            </a:br>
            <a:r>
              <a:rPr lang="en-US" sz="2700" b="1" dirty="0">
                <a:solidFill>
                  <a:schemeClr val="tx1"/>
                </a:solidFill>
              </a:rPr>
              <a:t>	FAR LOWER THAN MEASLES (1 TO 18)</a:t>
            </a:r>
            <a:br>
              <a:rPr lang="en-US" sz="2700" b="1" dirty="0">
                <a:solidFill>
                  <a:schemeClr val="tx1"/>
                </a:solidFill>
              </a:rPr>
            </a:br>
            <a:r>
              <a:rPr lang="en-US" sz="2700" b="1" dirty="0">
                <a:solidFill>
                  <a:schemeClr val="tx1"/>
                </a:solidFill>
              </a:rPr>
              <a:t/>
            </a:r>
            <a:br>
              <a:rPr lang="en-US" sz="2700" b="1" dirty="0">
                <a:solidFill>
                  <a:schemeClr val="tx1"/>
                </a:solidFill>
              </a:rPr>
            </a:br>
            <a:r>
              <a:rPr lang="en-US" sz="2700" b="1" dirty="0">
                <a:solidFill>
                  <a:schemeClr val="tx1"/>
                </a:solidFill>
              </a:rPr>
              <a:t/>
            </a:r>
            <a:br>
              <a:rPr lang="en-US" sz="2700" b="1" dirty="0">
                <a:solidFill>
                  <a:schemeClr val="tx1"/>
                </a:solidFill>
              </a:rPr>
            </a:br>
            <a:r>
              <a:rPr lang="en-US" sz="2700" b="1" dirty="0">
                <a:solidFill>
                  <a:schemeClr val="tx1"/>
                </a:solidFill>
              </a:rPr>
              <a:t>THESE ARE ALL ESTIMATES AND PRELIMINARY</a:t>
            </a:r>
            <a:br>
              <a:rPr lang="en-US" sz="2700" b="1" dirty="0">
                <a:solidFill>
                  <a:schemeClr val="tx1"/>
                </a:solidFill>
              </a:rPr>
            </a:br>
            <a:r>
              <a:rPr lang="en-US" sz="2000" b="1" dirty="0">
                <a:solidFill>
                  <a:schemeClr val="tx1"/>
                </a:solidFill>
              </a:rPr>
              <a:t/>
            </a:r>
            <a:br>
              <a:rPr lang="en-US" sz="2000" b="1" dirty="0">
                <a:solidFill>
                  <a:schemeClr val="tx1"/>
                </a:solidFill>
              </a:rPr>
            </a:br>
            <a:r>
              <a:rPr lang="en-US" sz="2000" b="1" dirty="0">
                <a:solidFill>
                  <a:schemeClr val="tx1"/>
                </a:solidFill>
              </a:rPr>
              <a:t>	</a:t>
            </a:r>
            <a:endParaRPr lang="en-US" b="1" u="sng" dirty="0">
              <a:solidFill>
                <a:schemeClr val="tx1"/>
              </a:solidFill>
            </a:endParaRPr>
          </a:p>
        </p:txBody>
      </p:sp>
    </p:spTree>
    <p:extLst>
      <p:ext uri="{BB962C8B-B14F-4D97-AF65-F5344CB8AC3E}">
        <p14:creationId xmlns:p14="http://schemas.microsoft.com/office/powerpoint/2010/main" val="2683223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24B9AB9-60B0-48E1-A8A8-A3AEECFFD506}"/>
              </a:ext>
            </a:extLst>
          </p:cNvPr>
          <p:cNvSpPr>
            <a:spLocks noGrp="1"/>
          </p:cNvSpPr>
          <p:nvPr>
            <p:ph type="title"/>
          </p:nvPr>
        </p:nvSpPr>
        <p:spPr>
          <a:xfrm>
            <a:off x="1304925" y="2476500"/>
            <a:ext cx="7743825" cy="3076576"/>
          </a:xfrm>
        </p:spPr>
        <p:txBody>
          <a:bodyPr/>
          <a:lstStyle/>
          <a:p>
            <a:r>
              <a:rPr lang="en-US" b="1" u="sng" dirty="0">
                <a:solidFill>
                  <a:schemeClr val="tx1"/>
                </a:solidFill>
              </a:rPr>
              <a:t>WHAT IS THE INCUBATION PERIOD?</a:t>
            </a:r>
            <a:br>
              <a:rPr lang="en-US" b="1" u="sng" dirty="0">
                <a:solidFill>
                  <a:schemeClr val="tx1"/>
                </a:solidFill>
              </a:rPr>
            </a:br>
            <a:r>
              <a:rPr lang="en-US" b="1" u="sng" dirty="0">
                <a:solidFill>
                  <a:schemeClr val="tx1"/>
                </a:solidFill>
              </a:rPr>
              <a:t/>
            </a:r>
            <a:br>
              <a:rPr lang="en-US" b="1" u="sng" dirty="0">
                <a:solidFill>
                  <a:schemeClr val="tx1"/>
                </a:solidFill>
              </a:rPr>
            </a:br>
            <a:r>
              <a:rPr lang="en-US" sz="2800" b="1" dirty="0">
                <a:solidFill>
                  <a:schemeClr val="tx1"/>
                </a:solidFill>
              </a:rPr>
              <a:t>BECOME ILL BETWEEN 2 AND 14 DAYS AFTER INFECTION (CDC)</a:t>
            </a:r>
            <a:br>
              <a:rPr lang="en-US" sz="2800" b="1" dirty="0">
                <a:solidFill>
                  <a:schemeClr val="tx1"/>
                </a:solidFill>
              </a:rPr>
            </a:br>
            <a:r>
              <a:rPr lang="en-US" sz="2800" b="1" dirty="0">
                <a:solidFill>
                  <a:schemeClr val="tx1"/>
                </a:solidFill>
              </a:rPr>
              <a:t/>
            </a:r>
            <a:br>
              <a:rPr lang="en-US" sz="2800" b="1" dirty="0">
                <a:solidFill>
                  <a:schemeClr val="tx1"/>
                </a:solidFill>
              </a:rPr>
            </a:br>
            <a:r>
              <a:rPr lang="en-US" sz="2800" b="1" dirty="0">
                <a:solidFill>
                  <a:schemeClr val="tx1"/>
                </a:solidFill>
              </a:rPr>
              <a:t>AVERAGE INCUBATION 5.2 DAYS (CDC)</a:t>
            </a:r>
            <a:endParaRPr lang="en-US" sz="2800" b="1" u="sng" dirty="0">
              <a:solidFill>
                <a:schemeClr val="tx1"/>
              </a:solidFill>
            </a:endParaRPr>
          </a:p>
        </p:txBody>
      </p:sp>
    </p:spTree>
    <p:extLst>
      <p:ext uri="{BB962C8B-B14F-4D97-AF65-F5344CB8AC3E}">
        <p14:creationId xmlns:p14="http://schemas.microsoft.com/office/powerpoint/2010/main" val="38118181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F319A1D-857E-4F2C-B8BF-B50882EB9F9D}"/>
              </a:ext>
            </a:extLst>
          </p:cNvPr>
          <p:cNvSpPr>
            <a:spLocks noGrp="1"/>
          </p:cNvSpPr>
          <p:nvPr>
            <p:ph type="title"/>
          </p:nvPr>
        </p:nvSpPr>
        <p:spPr>
          <a:xfrm>
            <a:off x="1257300" y="1795462"/>
            <a:ext cx="8724899" cy="4656138"/>
          </a:xfrm>
        </p:spPr>
        <p:txBody>
          <a:bodyPr>
            <a:normAutofit/>
          </a:bodyPr>
          <a:lstStyle/>
          <a:p>
            <a:pPr algn="ctr"/>
            <a:r>
              <a:rPr lang="en-US" b="1" u="sng" dirty="0">
                <a:solidFill>
                  <a:schemeClr val="tx1"/>
                </a:solidFill>
              </a:rPr>
              <a:t>IS THERE A TEST?</a:t>
            </a:r>
            <a:br>
              <a:rPr lang="en-US" b="1" u="sng" dirty="0">
                <a:solidFill>
                  <a:schemeClr val="tx1"/>
                </a:solidFill>
              </a:rPr>
            </a:br>
            <a:r>
              <a:rPr lang="en-US" b="1" u="sng" dirty="0">
                <a:solidFill>
                  <a:schemeClr val="tx1"/>
                </a:solidFill>
              </a:rPr>
              <a:t/>
            </a:r>
            <a:br>
              <a:rPr lang="en-US" b="1" u="sng" dirty="0">
                <a:solidFill>
                  <a:schemeClr val="tx1"/>
                </a:solidFill>
              </a:rPr>
            </a:br>
            <a:r>
              <a:rPr lang="en-US" sz="2800" b="1" dirty="0">
                <a:solidFill>
                  <a:schemeClr val="tx1"/>
                </a:solidFill>
              </a:rPr>
              <a:t>DIAGNOSTIC TESTS ARE THE ONLY WAY TO TELL IF IT IS THE CORONAVIRUS OR ANOTHER INFECTION</a:t>
            </a:r>
            <a:br>
              <a:rPr lang="en-US" sz="2800" b="1" dirty="0">
                <a:solidFill>
                  <a:schemeClr val="tx1"/>
                </a:solidFill>
              </a:rPr>
            </a:br>
            <a:r>
              <a:rPr lang="en-US" sz="2800" b="1" dirty="0">
                <a:solidFill>
                  <a:schemeClr val="tx1"/>
                </a:solidFill>
              </a:rPr>
              <a:t/>
            </a:r>
            <a:br>
              <a:rPr lang="en-US" sz="2800" b="1" dirty="0">
                <a:solidFill>
                  <a:schemeClr val="tx1"/>
                </a:solidFill>
              </a:rPr>
            </a:br>
            <a:r>
              <a:rPr lang="en-US" sz="2800" b="1" dirty="0">
                <a:solidFill>
                  <a:schemeClr val="tx1"/>
                </a:solidFill>
              </a:rPr>
              <a:t/>
            </a:r>
            <a:br>
              <a:rPr lang="en-US" sz="2800" b="1" dirty="0">
                <a:solidFill>
                  <a:schemeClr val="tx1"/>
                </a:solidFill>
              </a:rPr>
            </a:br>
            <a:r>
              <a:rPr lang="en-US" sz="2800" b="1" dirty="0">
                <a:solidFill>
                  <a:schemeClr val="tx1"/>
                </a:solidFill>
              </a:rPr>
              <a:t>NEW KITS ARE BEING DEVELOPED AND WILL BE DISTRIBUTED</a:t>
            </a:r>
          </a:p>
        </p:txBody>
      </p:sp>
    </p:spTree>
    <p:extLst>
      <p:ext uri="{BB962C8B-B14F-4D97-AF65-F5344CB8AC3E}">
        <p14:creationId xmlns:p14="http://schemas.microsoft.com/office/powerpoint/2010/main" val="11554896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1" name="Group 70">
            <a:extLst>
              <a:ext uri="{FF2B5EF4-FFF2-40B4-BE49-F238E27FC236}">
                <a16:creationId xmlns="" xmlns:a16="http://schemas.microsoft.com/office/drawing/2014/main" id="{88C9B83F-64CD-41C1-925F-A08801FFD0BD}"/>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0" y="-8467"/>
            <a:ext cx="12192000" cy="6866467"/>
            <a:chOff x="0" y="-8467"/>
            <a:chExt cx="12192000" cy="6866467"/>
          </a:xfrm>
        </p:grpSpPr>
        <p:cxnSp>
          <p:nvCxnSpPr>
            <p:cNvPr id="72" name="Straight Connector 71">
              <a:extLst>
                <a:ext uri="{FF2B5EF4-FFF2-40B4-BE49-F238E27FC236}">
                  <a16:creationId xmlns="" xmlns:a16="http://schemas.microsoft.com/office/drawing/2014/main" id="{E1655065-0BD7-4422-BEC0-4401E998090A}"/>
                </a:ext>
                <a:ext uri="{C183D7F6-B498-43B3-948B-1728B52AA6E4}">
                  <adec:decorative xmlns:adec="http://schemas.microsoft.com/office/drawing/2017/decorative" xmlns="" val="1"/>
                </a:ext>
              </a:extLst>
            </p:cNvPr>
            <p:cNvCxnSpPr/>
            <p:nvPr>
              <p:extLst>
                <p:ext uri="{386F3935-93C4-4BCD-93E2-E3B085C9AB24}">
                  <p16:designElem xmlns=""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73" name="Straight Connector 72">
              <a:extLst>
                <a:ext uri="{FF2B5EF4-FFF2-40B4-BE49-F238E27FC236}">
                  <a16:creationId xmlns="" xmlns:a16="http://schemas.microsoft.com/office/drawing/2014/main" id="{4DDD90AC-ABEC-4A76-9C9C-AD0A5F8FC7F2}"/>
                </a:ext>
                <a:ext uri="{C183D7F6-B498-43B3-948B-1728B52AA6E4}">
                  <adec:decorative xmlns:adec="http://schemas.microsoft.com/office/drawing/2017/decorative" xmlns="" val="1"/>
                </a:ext>
              </a:extLst>
            </p:cNvPr>
            <p:cNvCxnSpPr/>
            <p:nvPr>
              <p:extLst>
                <p:ext uri="{386F3935-93C4-4BCD-93E2-E3B085C9AB24}">
                  <p16:designElem xmlns=""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74" name="Rectangle 23">
              <a:extLst>
                <a:ext uri="{FF2B5EF4-FFF2-40B4-BE49-F238E27FC236}">
                  <a16:creationId xmlns="" xmlns:a16="http://schemas.microsoft.com/office/drawing/2014/main" id="{21A8AFEF-EC50-4C0B-9C64-814B76C82090}"/>
                </a:ext>
                <a:ext uri="{C183D7F6-B498-43B3-948B-1728B52AA6E4}">
                  <adec:decorative xmlns:adec="http://schemas.microsoft.com/office/drawing/2017/decorative" xmlns="" val="1"/>
                </a:ext>
              </a:extLst>
            </p:cNvPr>
            <p:cNvSpPr/>
            <p:nvPr>
              <p:extLst>
                <p:ext uri="{386F3935-93C4-4BCD-93E2-E3B085C9AB24}">
                  <p16:designElem xmlns=""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5" name="Rectangle 25">
              <a:extLst>
                <a:ext uri="{FF2B5EF4-FFF2-40B4-BE49-F238E27FC236}">
                  <a16:creationId xmlns="" xmlns:a16="http://schemas.microsoft.com/office/drawing/2014/main" id="{CAFAA800-E117-4357-84E4-56B63EA03E37}"/>
                </a:ext>
                <a:ext uri="{C183D7F6-B498-43B3-948B-1728B52AA6E4}">
                  <adec:decorative xmlns:adec="http://schemas.microsoft.com/office/drawing/2017/decorative" xmlns="" val="1"/>
                </a:ext>
              </a:extLst>
            </p:cNvPr>
            <p:cNvSpPr/>
            <p:nvPr>
              <p:extLst>
                <p:ext uri="{386F3935-93C4-4BCD-93E2-E3B085C9AB24}">
                  <p16:designElem xmlns=""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6" name="Isosceles Triangle 75">
              <a:extLst>
                <a:ext uri="{FF2B5EF4-FFF2-40B4-BE49-F238E27FC236}">
                  <a16:creationId xmlns="" xmlns:a16="http://schemas.microsoft.com/office/drawing/2014/main" id="{8DDFC9F4-3B45-402D-8AD7-60B3F08ED755}"/>
                </a:ext>
                <a:ext uri="{C183D7F6-B498-43B3-948B-1728B52AA6E4}">
                  <adec:decorative xmlns:adec="http://schemas.microsoft.com/office/drawing/2017/decorative" xmlns="" val="1"/>
                </a:ext>
              </a:extLst>
            </p:cNvPr>
            <p:cNvSpPr/>
            <p:nvPr>
              <p:extLst>
                <p:ext uri="{386F3935-93C4-4BCD-93E2-E3B085C9AB24}">
                  <p16:designElem xmlns=""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77" name="Rectangle 27">
              <a:extLst>
                <a:ext uri="{FF2B5EF4-FFF2-40B4-BE49-F238E27FC236}">
                  <a16:creationId xmlns="" xmlns:a16="http://schemas.microsoft.com/office/drawing/2014/main" id="{F26A0854-FBE4-4587-B349-06BE192BD7F6}"/>
                </a:ext>
                <a:ext uri="{C183D7F6-B498-43B3-948B-1728B52AA6E4}">
                  <adec:decorative xmlns:adec="http://schemas.microsoft.com/office/drawing/2017/decorative" xmlns="" val="1"/>
                </a:ext>
              </a:extLst>
            </p:cNvPr>
            <p:cNvSpPr/>
            <p:nvPr>
              <p:extLst>
                <p:ext uri="{386F3935-93C4-4BCD-93E2-E3B085C9AB24}">
                  <p16:designElem xmlns=""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8" name="Rectangle 28">
              <a:extLst>
                <a:ext uri="{FF2B5EF4-FFF2-40B4-BE49-F238E27FC236}">
                  <a16:creationId xmlns="" xmlns:a16="http://schemas.microsoft.com/office/drawing/2014/main" id="{54A9C4C6-FF7D-470E-BFCA-CE4F60A1F0A8}"/>
                </a:ext>
                <a:ext uri="{C183D7F6-B498-43B3-948B-1728B52AA6E4}">
                  <adec:decorative xmlns:adec="http://schemas.microsoft.com/office/drawing/2017/decorative" xmlns="" val="1"/>
                </a:ext>
              </a:extLst>
            </p:cNvPr>
            <p:cNvSpPr/>
            <p:nvPr>
              <p:extLst>
                <p:ext uri="{386F3935-93C4-4BCD-93E2-E3B085C9AB24}">
                  <p16:designElem xmlns=""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9" name="Rectangle 29">
              <a:extLst>
                <a:ext uri="{FF2B5EF4-FFF2-40B4-BE49-F238E27FC236}">
                  <a16:creationId xmlns="" xmlns:a16="http://schemas.microsoft.com/office/drawing/2014/main" id="{B1721EA8-4871-45D4-B78F-AE805A3004B1}"/>
                </a:ext>
                <a:ext uri="{C183D7F6-B498-43B3-948B-1728B52AA6E4}">
                  <adec:decorative xmlns:adec="http://schemas.microsoft.com/office/drawing/2017/decorative" xmlns="" val="1"/>
                </a:ext>
              </a:extLst>
            </p:cNvPr>
            <p:cNvSpPr/>
            <p:nvPr>
              <p:extLst>
                <p:ext uri="{386F3935-93C4-4BCD-93E2-E3B085C9AB24}">
                  <p16:designElem xmlns=""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80" name="Isosceles Triangle 79">
              <a:extLst>
                <a:ext uri="{FF2B5EF4-FFF2-40B4-BE49-F238E27FC236}">
                  <a16:creationId xmlns="" xmlns:a16="http://schemas.microsoft.com/office/drawing/2014/main" id="{E5763971-E3A3-45C6-9BA8-2E032C7A55EB}"/>
                </a:ext>
                <a:ext uri="{C183D7F6-B498-43B3-948B-1728B52AA6E4}">
                  <adec:decorative xmlns:adec="http://schemas.microsoft.com/office/drawing/2017/decorative" xmlns="" val="1"/>
                </a:ext>
              </a:extLst>
            </p:cNvPr>
            <p:cNvSpPr/>
            <p:nvPr>
              <p:extLst>
                <p:ext uri="{386F3935-93C4-4BCD-93E2-E3B085C9AB24}">
                  <p16:designElem xmlns=""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1" name="Isosceles Triangle 80">
              <a:extLst>
                <a:ext uri="{FF2B5EF4-FFF2-40B4-BE49-F238E27FC236}">
                  <a16:creationId xmlns="" xmlns:a16="http://schemas.microsoft.com/office/drawing/2014/main" id="{32752E94-0E01-4AF5-A43A-F2FAD8737C29}"/>
                </a:ext>
                <a:ext uri="{C183D7F6-B498-43B3-948B-1728B52AA6E4}">
                  <adec:decorative xmlns:adec="http://schemas.microsoft.com/office/drawing/2017/decorative" xmlns="" val="1"/>
                </a:ext>
              </a:extLst>
            </p:cNvPr>
            <p:cNvSpPr/>
            <p:nvPr>
              <p:extLst>
                <p:ext uri="{386F3935-93C4-4BCD-93E2-E3B085C9AB24}">
                  <p16:designElem xmlns=""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 xmlns:a16="http://schemas.microsoft.com/office/drawing/2014/main" id="{A6951A4D-4DB3-40B1-99F9-452A79D5B839}"/>
              </a:ext>
            </a:extLst>
          </p:cNvPr>
          <p:cNvSpPr>
            <a:spLocks noGrp="1"/>
          </p:cNvSpPr>
          <p:nvPr>
            <p:ph type="title"/>
          </p:nvPr>
        </p:nvSpPr>
        <p:spPr>
          <a:xfrm>
            <a:off x="6094856" y="1261330"/>
            <a:ext cx="3505412" cy="4335339"/>
          </a:xfrm>
        </p:spPr>
        <p:txBody>
          <a:bodyPr vert="horz" lIns="91440" tIns="45720" rIns="91440" bIns="45720" rtlCol="0" anchor="b">
            <a:normAutofit/>
          </a:bodyPr>
          <a:lstStyle/>
          <a:p>
            <a:pPr algn="ctr">
              <a:lnSpc>
                <a:spcPct val="90000"/>
              </a:lnSpc>
            </a:pPr>
            <a:r>
              <a:rPr lang="en-US" sz="3200" b="1" u="sng" dirty="0">
                <a:solidFill>
                  <a:schemeClr val="tx1"/>
                </a:solidFill>
              </a:rPr>
              <a:t>CAN FACE MASKS PROTECT YOU?</a:t>
            </a:r>
            <a:br>
              <a:rPr lang="en-US" sz="3200" b="1" u="sng" dirty="0">
                <a:solidFill>
                  <a:schemeClr val="tx1"/>
                </a:solidFill>
              </a:rPr>
            </a:br>
            <a:r>
              <a:rPr lang="en-US" sz="3200" b="1" u="sng" dirty="0">
                <a:solidFill>
                  <a:schemeClr val="tx1"/>
                </a:solidFill>
              </a:rPr>
              <a:t/>
            </a:r>
            <a:br>
              <a:rPr lang="en-US" sz="3200" b="1" u="sng" dirty="0">
                <a:solidFill>
                  <a:schemeClr val="tx1"/>
                </a:solidFill>
              </a:rPr>
            </a:br>
            <a:r>
              <a:rPr lang="en-US" sz="3200" b="1" dirty="0">
                <a:solidFill>
                  <a:schemeClr val="tx1"/>
                </a:solidFill>
              </a:rPr>
              <a:t>SURGICAL MASKS – YES/NO/MAYBE</a:t>
            </a:r>
            <a:br>
              <a:rPr lang="en-US" sz="3200" b="1" dirty="0">
                <a:solidFill>
                  <a:schemeClr val="tx1"/>
                </a:solidFill>
              </a:rPr>
            </a:br>
            <a:r>
              <a:rPr lang="en-US" sz="3200" b="1" dirty="0">
                <a:solidFill>
                  <a:schemeClr val="tx1"/>
                </a:solidFill>
              </a:rPr>
              <a:t/>
            </a:r>
            <a:br>
              <a:rPr lang="en-US" sz="3200" b="1" dirty="0">
                <a:solidFill>
                  <a:schemeClr val="tx1"/>
                </a:solidFill>
              </a:rPr>
            </a:br>
            <a:r>
              <a:rPr lang="en-US" sz="3200" b="1" dirty="0">
                <a:solidFill>
                  <a:schemeClr val="tx1"/>
                </a:solidFill>
              </a:rPr>
              <a:t>N95 MASKS - YES</a:t>
            </a:r>
            <a:endParaRPr lang="en-US" sz="3200" b="1" u="sng" dirty="0">
              <a:solidFill>
                <a:schemeClr val="tx1"/>
              </a:solidFill>
            </a:endParaRPr>
          </a:p>
        </p:txBody>
      </p:sp>
      <p:pic>
        <p:nvPicPr>
          <p:cNvPr id="2050" name="Picture 2" descr="man in white scrub suit wearing green mask">
            <a:extLst>
              <a:ext uri="{FF2B5EF4-FFF2-40B4-BE49-F238E27FC236}">
                <a16:creationId xmlns="" xmlns:a16="http://schemas.microsoft.com/office/drawing/2014/main" id="{62D97CC9-7BC2-4FA8-8E38-0F56463ECDA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7281" r="-1" b="24530"/>
          <a:stretch/>
        </p:blipFill>
        <p:spPr bwMode="auto">
          <a:xfrm>
            <a:off x="888603" y="1261330"/>
            <a:ext cx="4973212" cy="43353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54803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1AF2A43-809C-4856-81E1-A37551D98B0B}"/>
              </a:ext>
            </a:extLst>
          </p:cNvPr>
          <p:cNvSpPr>
            <a:spLocks noGrp="1"/>
          </p:cNvSpPr>
          <p:nvPr>
            <p:ph type="title"/>
          </p:nvPr>
        </p:nvSpPr>
        <p:spPr>
          <a:xfrm>
            <a:off x="228601" y="485775"/>
            <a:ext cx="9639300" cy="6172200"/>
          </a:xfrm>
        </p:spPr>
        <p:txBody>
          <a:bodyPr>
            <a:normAutofit fontScale="90000"/>
          </a:bodyPr>
          <a:lstStyle/>
          <a:p>
            <a:r>
              <a:rPr lang="en-US" b="1" u="sng" dirty="0">
                <a:solidFill>
                  <a:schemeClr val="tx1"/>
                </a:solidFill>
              </a:rPr>
              <a:t>   WHAT ELSE CAN I DO TO PROTECT MYSELF?</a:t>
            </a:r>
            <a:br>
              <a:rPr lang="en-US" b="1" u="sng" dirty="0">
                <a:solidFill>
                  <a:schemeClr val="tx1"/>
                </a:solidFill>
              </a:rPr>
            </a:br>
            <a:r>
              <a:rPr lang="en-US" b="1" u="sng" dirty="0">
                <a:solidFill>
                  <a:schemeClr val="tx1"/>
                </a:solidFill>
              </a:rPr>
              <a:t/>
            </a:r>
            <a:br>
              <a:rPr lang="en-US" b="1" u="sng" dirty="0">
                <a:solidFill>
                  <a:schemeClr val="tx1"/>
                </a:solidFill>
              </a:rPr>
            </a:br>
            <a:r>
              <a:rPr lang="en-US" sz="2000" b="1" dirty="0">
                <a:solidFill>
                  <a:schemeClr val="tx1"/>
                </a:solidFill>
              </a:rPr>
              <a:t>WASH YOUR HANDS	WASH YOUR HANDS	WASH YOUR HANDS	WASH YOUR HANDS</a:t>
            </a:r>
            <a:br>
              <a:rPr lang="en-US" sz="2000" b="1" dirty="0">
                <a:solidFill>
                  <a:schemeClr val="tx1"/>
                </a:solidFill>
              </a:rPr>
            </a:br>
            <a:r>
              <a:rPr lang="en-US" sz="2000" b="1" dirty="0">
                <a:solidFill>
                  <a:schemeClr val="tx1"/>
                </a:solidFill>
              </a:rPr>
              <a:t>WASH YOUR HANDS	WASH YOUR HANDS	WASH YOUR HANDS	WASH YOUR HANDS</a:t>
            </a:r>
            <a:br>
              <a:rPr lang="en-US" sz="2000" b="1" dirty="0">
                <a:solidFill>
                  <a:schemeClr val="tx1"/>
                </a:solidFill>
              </a:rPr>
            </a:br>
            <a:r>
              <a:rPr lang="en-US" sz="2000" b="1" dirty="0">
                <a:solidFill>
                  <a:schemeClr val="tx1"/>
                </a:solidFill>
              </a:rPr>
              <a:t>WASH YOUR HANDS	WASH YOUR HANDS	WASH YOUR HANDS	WASH YOUR HANDS</a:t>
            </a:r>
            <a:br>
              <a:rPr lang="en-US" sz="2000" b="1" dirty="0">
                <a:solidFill>
                  <a:schemeClr val="tx1"/>
                </a:solidFill>
              </a:rPr>
            </a:br>
            <a:r>
              <a:rPr lang="en-US" sz="2000" b="1" dirty="0">
                <a:solidFill>
                  <a:schemeClr val="tx1"/>
                </a:solidFill>
              </a:rPr>
              <a:t>WASH YOUR HANDS	WASH YOUR HANDS	WASH YOUR HANDS	WASH YOUR HANDS</a:t>
            </a:r>
            <a:br>
              <a:rPr lang="en-US" sz="2000" b="1" dirty="0">
                <a:solidFill>
                  <a:schemeClr val="tx1"/>
                </a:solidFill>
              </a:rPr>
            </a:br>
            <a:r>
              <a:rPr lang="en-US" sz="2000" b="1" dirty="0">
                <a:solidFill>
                  <a:schemeClr val="tx1"/>
                </a:solidFill>
              </a:rPr>
              <a:t>WASH YOUR HANDS	WASH YOUR HANDS	WASH YOUR HANDS	WASH YOUR HANDS</a:t>
            </a:r>
            <a:br>
              <a:rPr lang="en-US" sz="2000" b="1" dirty="0">
                <a:solidFill>
                  <a:schemeClr val="tx1"/>
                </a:solidFill>
              </a:rPr>
            </a:br>
            <a:r>
              <a:rPr lang="en-US" sz="2000" b="1" dirty="0">
                <a:solidFill>
                  <a:schemeClr val="tx1"/>
                </a:solidFill>
              </a:rPr>
              <a:t>WASH YOUR HANDS	WASH YOUR HANDS	WASH YOUR HANDS	WASH YOUR HANDS</a:t>
            </a:r>
            <a:br>
              <a:rPr lang="en-US" sz="2000" b="1" dirty="0">
                <a:solidFill>
                  <a:schemeClr val="tx1"/>
                </a:solidFill>
              </a:rPr>
            </a:br>
            <a:r>
              <a:rPr lang="en-US" sz="2000" b="1" dirty="0">
                <a:solidFill>
                  <a:schemeClr val="tx1"/>
                </a:solidFill>
              </a:rPr>
              <a:t>WASH YOUR HANDS	WASH YOUR HANDS	WASH YOUR HANDS	WASH YOUR HANDS</a:t>
            </a:r>
            <a:br>
              <a:rPr lang="en-US" sz="2000" b="1" dirty="0">
                <a:solidFill>
                  <a:schemeClr val="tx1"/>
                </a:solidFill>
              </a:rPr>
            </a:br>
            <a:r>
              <a:rPr lang="en-US" sz="2000" b="1" dirty="0">
                <a:solidFill>
                  <a:schemeClr val="tx1"/>
                </a:solidFill>
              </a:rPr>
              <a:t>WASH YOUR HANDS	WASH YOUR HANDS	WASH YOUR HANDS	WASH YOUR HANDS</a:t>
            </a:r>
            <a:br>
              <a:rPr lang="en-US" sz="2000" b="1" dirty="0">
                <a:solidFill>
                  <a:schemeClr val="tx1"/>
                </a:solidFill>
              </a:rPr>
            </a:br>
            <a:r>
              <a:rPr lang="en-US" sz="2000" b="1" dirty="0">
                <a:solidFill>
                  <a:schemeClr val="tx1"/>
                </a:solidFill>
              </a:rPr>
              <a:t>WASH YOUR HANDS	WASH YOUR HANDS	WASH YOUR HANDS	WASH YOUR HANDS</a:t>
            </a:r>
            <a:br>
              <a:rPr lang="en-US" sz="2000" b="1" dirty="0">
                <a:solidFill>
                  <a:schemeClr val="tx1"/>
                </a:solidFill>
              </a:rPr>
            </a:br>
            <a:r>
              <a:rPr lang="en-US" sz="2000" b="1" dirty="0">
                <a:solidFill>
                  <a:schemeClr val="tx1"/>
                </a:solidFill>
              </a:rPr>
              <a:t>WASH YOUR HANDS	WASH YOUR HANDS	WASH YOUR HANDS	WASH YOUR HANDS</a:t>
            </a:r>
            <a:br>
              <a:rPr lang="en-US" sz="2000" b="1" dirty="0">
                <a:solidFill>
                  <a:schemeClr val="tx1"/>
                </a:solidFill>
              </a:rPr>
            </a:br>
            <a:r>
              <a:rPr lang="en-US" sz="2000" b="1" dirty="0">
                <a:solidFill>
                  <a:schemeClr val="tx1"/>
                </a:solidFill>
              </a:rPr>
              <a:t>WASH YOUR HANDS	WASH YOUR HANDS	WASH YOUR HANDS	WASH YOUR HANDS</a:t>
            </a:r>
            <a:br>
              <a:rPr lang="en-US" sz="2000" b="1" dirty="0">
                <a:solidFill>
                  <a:schemeClr val="tx1"/>
                </a:solidFill>
              </a:rPr>
            </a:br>
            <a:r>
              <a:rPr lang="en-US" sz="2000" b="1" dirty="0">
                <a:solidFill>
                  <a:schemeClr val="tx1"/>
                </a:solidFill>
              </a:rPr>
              <a:t>WASH YOUR HANDS	WASH YOUR HANDS	WASH YOUR HANDS	WASH YOUR HANDS</a:t>
            </a:r>
            <a:br>
              <a:rPr lang="en-US" sz="2000" b="1" dirty="0">
                <a:solidFill>
                  <a:schemeClr val="tx1"/>
                </a:solidFill>
              </a:rPr>
            </a:br>
            <a:r>
              <a:rPr lang="en-US" sz="2000" b="1" dirty="0">
                <a:solidFill>
                  <a:schemeClr val="tx1"/>
                </a:solidFill>
              </a:rPr>
              <a:t>WASH YOUR HANDS	WASH YOUR HANDS	WASH YOUR HANDS	WASH YOUR HANDS</a:t>
            </a:r>
            <a:br>
              <a:rPr lang="en-US" sz="2000" b="1" dirty="0">
                <a:solidFill>
                  <a:schemeClr val="tx1"/>
                </a:solidFill>
              </a:rPr>
            </a:br>
            <a:r>
              <a:rPr lang="en-US" sz="2000" b="1" dirty="0">
                <a:solidFill>
                  <a:schemeClr val="tx1"/>
                </a:solidFill>
              </a:rPr>
              <a:t>WASH YOUR HANDS	WASH YOUR HANDS	WASH YOUR HANDS	WASH YOUR HANDS</a:t>
            </a:r>
            <a:br>
              <a:rPr lang="en-US" sz="2000" b="1" dirty="0">
                <a:solidFill>
                  <a:schemeClr val="tx1"/>
                </a:solidFill>
              </a:rPr>
            </a:br>
            <a:r>
              <a:rPr lang="en-US" sz="2000" b="1" dirty="0">
                <a:solidFill>
                  <a:schemeClr val="tx1"/>
                </a:solidFill>
              </a:rPr>
              <a:t>WASH YOUR HANDS	WASH YOUR HANDS	WASH YOUR HANDS	WASH YOUR HANDS</a:t>
            </a:r>
            <a:br>
              <a:rPr lang="en-US" sz="2000" b="1" dirty="0">
                <a:solidFill>
                  <a:schemeClr val="tx1"/>
                </a:solidFill>
              </a:rPr>
            </a:br>
            <a:r>
              <a:rPr lang="en-US" sz="2000" b="1" dirty="0">
                <a:solidFill>
                  <a:schemeClr val="tx1"/>
                </a:solidFill>
              </a:rPr>
              <a:t>WASH YOUR HANDS	WASH YOUR HANDS	WASH YOUR HANDS	WASH YOUR HANDS</a:t>
            </a:r>
            <a:br>
              <a:rPr lang="en-US" sz="2000" b="1" dirty="0">
                <a:solidFill>
                  <a:schemeClr val="tx1"/>
                </a:solidFill>
              </a:rPr>
            </a:br>
            <a:r>
              <a:rPr lang="en-US" sz="2000" b="1" dirty="0">
                <a:solidFill>
                  <a:schemeClr val="tx1"/>
                </a:solidFill>
              </a:rPr>
              <a:t>WASH YOUR HANDS	WASH YOUR HANDS	WASH YOUR HANDS	WASH YOUR HANDS</a:t>
            </a:r>
            <a:br>
              <a:rPr lang="en-US" sz="2000" b="1" dirty="0">
                <a:solidFill>
                  <a:schemeClr val="tx1"/>
                </a:solidFill>
              </a:rPr>
            </a:br>
            <a:r>
              <a:rPr lang="en-US" sz="2000" b="1" dirty="0">
                <a:solidFill>
                  <a:schemeClr val="tx1"/>
                </a:solidFill>
              </a:rPr>
              <a:t>					              </a:t>
            </a:r>
            <a:r>
              <a:rPr lang="en-US" sz="2000" b="1" dirty="0">
                <a:solidFill>
                  <a:srgbClr val="FF0000"/>
                </a:solidFill>
                <a:effectLst>
                  <a:outerShdw blurRad="38100" dist="38100" dir="2700000" algn="tl">
                    <a:srgbClr val="000000">
                      <a:alpha val="43137"/>
                    </a:srgbClr>
                  </a:outerShdw>
                </a:effectLst>
              </a:rPr>
              <a:t>2 WEEK SUPPLY BACKUP</a:t>
            </a:r>
            <a:r>
              <a:rPr lang="en-US" sz="2000" b="1" dirty="0">
                <a:solidFill>
                  <a:schemeClr val="tx1"/>
                </a:solidFill>
              </a:rPr>
              <a:t/>
            </a:r>
            <a:br>
              <a:rPr lang="en-US" sz="2000" b="1" dirty="0">
                <a:solidFill>
                  <a:schemeClr val="tx1"/>
                </a:solidFill>
              </a:rPr>
            </a:br>
            <a:r>
              <a:rPr lang="en-US" sz="2000" b="1" dirty="0">
                <a:solidFill>
                  <a:schemeClr val="tx1"/>
                </a:solidFill>
              </a:rPr>
              <a:t/>
            </a:r>
            <a:br>
              <a:rPr lang="en-US" sz="2000" b="1" dirty="0">
                <a:solidFill>
                  <a:schemeClr val="tx1"/>
                </a:solidFill>
              </a:rPr>
            </a:br>
            <a:r>
              <a:rPr lang="en-US" sz="2000" b="1" dirty="0">
                <a:solidFill>
                  <a:schemeClr val="tx1"/>
                </a:solidFill>
              </a:rPr>
              <a:t/>
            </a:r>
            <a:br>
              <a:rPr lang="en-US" sz="2000" b="1" dirty="0">
                <a:solidFill>
                  <a:schemeClr val="tx1"/>
                </a:solidFill>
              </a:rPr>
            </a:br>
            <a:r>
              <a:rPr lang="en-US" sz="2000" b="1" dirty="0">
                <a:solidFill>
                  <a:schemeClr val="tx1"/>
                </a:solidFill>
              </a:rPr>
              <a:t>	</a:t>
            </a:r>
            <a:br>
              <a:rPr lang="en-US" sz="2000" b="1" dirty="0">
                <a:solidFill>
                  <a:schemeClr val="tx1"/>
                </a:solidFill>
              </a:rPr>
            </a:br>
            <a:r>
              <a:rPr lang="en-US" sz="2000" b="1" dirty="0">
                <a:solidFill>
                  <a:schemeClr val="tx1"/>
                </a:solidFill>
              </a:rPr>
              <a:t/>
            </a:r>
            <a:br>
              <a:rPr lang="en-US" sz="2000" b="1" dirty="0">
                <a:solidFill>
                  <a:schemeClr val="tx1"/>
                </a:solidFill>
              </a:rPr>
            </a:br>
            <a:r>
              <a:rPr lang="en-US" sz="2000" b="1" dirty="0">
                <a:solidFill>
                  <a:schemeClr val="tx1"/>
                </a:solidFill>
              </a:rPr>
              <a:t/>
            </a:r>
            <a:br>
              <a:rPr lang="en-US" sz="2000" b="1" dirty="0">
                <a:solidFill>
                  <a:schemeClr val="tx1"/>
                </a:solidFill>
              </a:rPr>
            </a:br>
            <a:r>
              <a:rPr lang="en-US" sz="2000" b="1" dirty="0">
                <a:solidFill>
                  <a:schemeClr val="tx1"/>
                </a:solidFill>
              </a:rPr>
              <a:t/>
            </a:r>
            <a:br>
              <a:rPr lang="en-US" sz="2000" b="1" dirty="0">
                <a:solidFill>
                  <a:schemeClr val="tx1"/>
                </a:solidFill>
              </a:rPr>
            </a:br>
            <a:r>
              <a:rPr lang="en-US" sz="2000" b="1" dirty="0">
                <a:solidFill>
                  <a:schemeClr val="tx1"/>
                </a:solidFill>
              </a:rPr>
              <a:t/>
            </a:r>
            <a:br>
              <a:rPr lang="en-US" sz="2000" b="1" dirty="0">
                <a:solidFill>
                  <a:schemeClr val="tx1"/>
                </a:solidFill>
              </a:rPr>
            </a:br>
            <a:endParaRPr lang="en-US" b="1" u="sng" dirty="0">
              <a:solidFill>
                <a:schemeClr val="tx1"/>
              </a:solidFill>
            </a:endParaRPr>
          </a:p>
        </p:txBody>
      </p:sp>
    </p:spTree>
    <p:extLst>
      <p:ext uri="{BB962C8B-B14F-4D97-AF65-F5344CB8AC3E}">
        <p14:creationId xmlns:p14="http://schemas.microsoft.com/office/powerpoint/2010/main" val="4365741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6CC035B-C974-4518-B9A6-50BF7F30FB84}"/>
              </a:ext>
            </a:extLst>
          </p:cNvPr>
          <p:cNvSpPr>
            <a:spLocks noGrp="1"/>
          </p:cNvSpPr>
          <p:nvPr>
            <p:ph type="title"/>
          </p:nvPr>
        </p:nvSpPr>
        <p:spPr>
          <a:xfrm>
            <a:off x="619125" y="609599"/>
            <a:ext cx="8654877" cy="5915025"/>
          </a:xfrm>
        </p:spPr>
        <p:txBody>
          <a:bodyPr/>
          <a:lstStyle/>
          <a:p>
            <a:r>
              <a:rPr lang="en-US" b="1" u="sng" dirty="0">
                <a:solidFill>
                  <a:schemeClr val="tx1"/>
                </a:solidFill>
              </a:rPr>
              <a:t>CAN YOU CATCH THE VIRUS FROM SOMEONE EVEN BEFORE THEY HAVE SYMPTOMS?</a:t>
            </a:r>
            <a:br>
              <a:rPr lang="en-US" b="1" u="sng" dirty="0">
                <a:solidFill>
                  <a:schemeClr val="tx1"/>
                </a:solidFill>
              </a:rPr>
            </a:br>
            <a:r>
              <a:rPr lang="en-US" b="1" u="sng" dirty="0">
                <a:solidFill>
                  <a:schemeClr val="tx1"/>
                </a:solidFill>
              </a:rPr>
              <a:t/>
            </a:r>
            <a:br>
              <a:rPr lang="en-US" b="1" u="sng" dirty="0">
                <a:solidFill>
                  <a:schemeClr val="tx1"/>
                </a:solidFill>
              </a:rPr>
            </a:br>
            <a:r>
              <a:rPr lang="en-US" b="1" u="sng" dirty="0">
                <a:solidFill>
                  <a:schemeClr val="tx1"/>
                </a:solidFill>
              </a:rPr>
              <a:t/>
            </a:r>
            <a:br>
              <a:rPr lang="en-US" b="1" u="sng" dirty="0">
                <a:solidFill>
                  <a:schemeClr val="tx1"/>
                </a:solidFill>
              </a:rPr>
            </a:br>
            <a:r>
              <a:rPr lang="en-US" sz="2000" b="1" dirty="0">
                <a:solidFill>
                  <a:schemeClr val="tx1"/>
                </a:solidFill>
              </a:rPr>
              <a:t>						</a:t>
            </a:r>
            <a:r>
              <a:rPr lang="en-US" b="1" dirty="0">
                <a:solidFill>
                  <a:schemeClr val="tx1"/>
                </a:solidFill>
              </a:rPr>
              <a:t>UNKNOWN</a:t>
            </a:r>
            <a:endParaRPr lang="en-US" b="1" u="sng" dirty="0">
              <a:solidFill>
                <a:schemeClr val="tx1"/>
              </a:solidFill>
            </a:endParaRPr>
          </a:p>
        </p:txBody>
      </p:sp>
    </p:spTree>
    <p:extLst>
      <p:ext uri="{BB962C8B-B14F-4D97-AF65-F5344CB8AC3E}">
        <p14:creationId xmlns:p14="http://schemas.microsoft.com/office/powerpoint/2010/main" val="10372894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93037B0-0216-4671-B6A5-64855728240A}"/>
              </a:ext>
            </a:extLst>
          </p:cNvPr>
          <p:cNvSpPr>
            <a:spLocks noGrp="1"/>
          </p:cNvSpPr>
          <p:nvPr>
            <p:ph type="title"/>
          </p:nvPr>
        </p:nvSpPr>
        <p:spPr>
          <a:xfrm>
            <a:off x="495300" y="609599"/>
            <a:ext cx="8778702" cy="5857875"/>
          </a:xfrm>
        </p:spPr>
        <p:txBody>
          <a:bodyPr/>
          <a:lstStyle/>
          <a:p>
            <a:r>
              <a:rPr lang="en-US" b="1" u="sng" dirty="0">
                <a:solidFill>
                  <a:schemeClr val="tx1"/>
                </a:solidFill>
              </a:rPr>
              <a:t>CAN YOU GET INFECTED AFTER YOU HAVE ALREADY HAD THE DISEASE?</a:t>
            </a:r>
            <a:br>
              <a:rPr lang="en-US" b="1" u="sng" dirty="0">
                <a:solidFill>
                  <a:schemeClr val="tx1"/>
                </a:solidFill>
              </a:rPr>
            </a:br>
            <a:r>
              <a:rPr lang="en-US" b="1" u="sng" dirty="0">
                <a:solidFill>
                  <a:schemeClr val="tx1"/>
                </a:solidFill>
              </a:rPr>
              <a:t/>
            </a:r>
            <a:br>
              <a:rPr lang="en-US" b="1" u="sng" dirty="0">
                <a:solidFill>
                  <a:schemeClr val="tx1"/>
                </a:solidFill>
              </a:rPr>
            </a:br>
            <a:r>
              <a:rPr lang="en-US" b="1" u="sng" dirty="0">
                <a:solidFill>
                  <a:schemeClr val="tx1"/>
                </a:solidFill>
              </a:rPr>
              <a:t/>
            </a:r>
            <a:br>
              <a:rPr lang="en-US" b="1" u="sng" dirty="0">
                <a:solidFill>
                  <a:schemeClr val="tx1"/>
                </a:solidFill>
              </a:rPr>
            </a:br>
            <a:r>
              <a:rPr lang="en-US" b="1" u="sng" dirty="0">
                <a:solidFill>
                  <a:schemeClr val="tx1"/>
                </a:solidFill>
              </a:rPr>
              <a:t/>
            </a:r>
            <a:br>
              <a:rPr lang="en-US" b="1" u="sng" dirty="0">
                <a:solidFill>
                  <a:schemeClr val="tx1"/>
                </a:solidFill>
              </a:rPr>
            </a:br>
            <a:r>
              <a:rPr lang="en-US" sz="2000" b="1" dirty="0">
                <a:solidFill>
                  <a:schemeClr val="tx1"/>
                </a:solidFill>
              </a:rPr>
              <a:t>							</a:t>
            </a:r>
            <a:r>
              <a:rPr lang="en-US" sz="3200" b="1" dirty="0">
                <a:solidFill>
                  <a:schemeClr val="tx1"/>
                </a:solidFill>
              </a:rPr>
              <a:t>UNKNOWN</a:t>
            </a:r>
            <a:endParaRPr lang="en-US" sz="3200" b="1" u="sng" dirty="0">
              <a:solidFill>
                <a:schemeClr val="tx1"/>
              </a:solidFill>
            </a:endParaRPr>
          </a:p>
        </p:txBody>
      </p:sp>
    </p:spTree>
    <p:extLst>
      <p:ext uri="{BB962C8B-B14F-4D97-AF65-F5344CB8AC3E}">
        <p14:creationId xmlns:p14="http://schemas.microsoft.com/office/powerpoint/2010/main" val="7832242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AA0B56C-BB9A-4E6A-B74E-21EB7388C48E}"/>
              </a:ext>
            </a:extLst>
          </p:cNvPr>
          <p:cNvSpPr>
            <a:spLocks noGrp="1"/>
          </p:cNvSpPr>
          <p:nvPr>
            <p:ph type="title"/>
          </p:nvPr>
        </p:nvSpPr>
        <p:spPr>
          <a:xfrm>
            <a:off x="1571624" y="609599"/>
            <a:ext cx="7702377" cy="5819775"/>
          </a:xfrm>
        </p:spPr>
        <p:txBody>
          <a:bodyPr/>
          <a:lstStyle/>
          <a:p>
            <a:r>
              <a:rPr lang="en-US" b="1" u="sng" dirty="0">
                <a:solidFill>
                  <a:schemeClr val="tx1"/>
                </a:solidFill>
              </a:rPr>
              <a:t>HOW CONCERNED SHOULD I BE?</a:t>
            </a:r>
            <a:br>
              <a:rPr lang="en-US" b="1" u="sng" dirty="0">
                <a:solidFill>
                  <a:schemeClr val="tx1"/>
                </a:solidFill>
              </a:rPr>
            </a:br>
            <a:r>
              <a:rPr lang="en-US" b="1" u="sng" dirty="0">
                <a:solidFill>
                  <a:schemeClr val="tx1"/>
                </a:solidFill>
              </a:rPr>
              <a:t/>
            </a:r>
            <a:br>
              <a:rPr lang="en-US" b="1" u="sng" dirty="0">
                <a:solidFill>
                  <a:schemeClr val="tx1"/>
                </a:solidFill>
              </a:rPr>
            </a:br>
            <a:r>
              <a:rPr lang="en-US" b="1" u="sng" dirty="0">
                <a:solidFill>
                  <a:schemeClr val="tx1"/>
                </a:solidFill>
              </a:rPr>
              <a:t/>
            </a:r>
            <a:br>
              <a:rPr lang="en-US" b="1" u="sng" dirty="0">
                <a:solidFill>
                  <a:schemeClr val="tx1"/>
                </a:solidFill>
              </a:rPr>
            </a:br>
            <a:r>
              <a:rPr lang="en-US" sz="2000" b="1" dirty="0">
                <a:solidFill>
                  <a:schemeClr val="tx1"/>
                </a:solidFill>
              </a:rPr>
              <a:t>		 </a:t>
            </a:r>
            <a:br>
              <a:rPr lang="en-US" sz="2000" b="1" dirty="0">
                <a:solidFill>
                  <a:schemeClr val="tx1"/>
                </a:solidFill>
              </a:rPr>
            </a:br>
            <a:r>
              <a:rPr lang="en-US" sz="2000" b="1" dirty="0">
                <a:solidFill>
                  <a:schemeClr val="tx1"/>
                </a:solidFill>
              </a:rPr>
              <a:t/>
            </a:r>
            <a:br>
              <a:rPr lang="en-US" sz="2000" b="1" dirty="0">
                <a:solidFill>
                  <a:schemeClr val="tx1"/>
                </a:solidFill>
              </a:rPr>
            </a:br>
            <a:r>
              <a:rPr lang="en-US" sz="2000" b="1" dirty="0">
                <a:solidFill>
                  <a:schemeClr val="tx1"/>
                </a:solidFill>
              </a:rPr>
              <a:t/>
            </a:r>
            <a:br>
              <a:rPr lang="en-US" sz="2000" b="1" dirty="0">
                <a:solidFill>
                  <a:schemeClr val="tx1"/>
                </a:solidFill>
              </a:rPr>
            </a:br>
            <a:r>
              <a:rPr lang="en-US" sz="2000" b="1" dirty="0">
                <a:solidFill>
                  <a:schemeClr val="tx1"/>
                </a:solidFill>
              </a:rPr>
              <a:t/>
            </a:r>
            <a:br>
              <a:rPr lang="en-US" sz="2000" b="1" dirty="0">
                <a:solidFill>
                  <a:schemeClr val="tx1"/>
                </a:solidFill>
              </a:rPr>
            </a:br>
            <a:r>
              <a:rPr lang="en-US" sz="2000" b="1" dirty="0">
                <a:solidFill>
                  <a:schemeClr val="tx1"/>
                </a:solidFill>
              </a:rPr>
              <a:t>	</a:t>
            </a:r>
            <a:br>
              <a:rPr lang="en-US" sz="2000" b="1" dirty="0">
                <a:solidFill>
                  <a:schemeClr val="tx1"/>
                </a:solidFill>
              </a:rPr>
            </a:br>
            <a:r>
              <a:rPr lang="en-US" sz="2000" b="1" dirty="0">
                <a:solidFill>
                  <a:schemeClr val="tx1"/>
                </a:solidFill>
              </a:rPr>
              <a:t/>
            </a:r>
            <a:br>
              <a:rPr lang="en-US" sz="2000" b="1" dirty="0">
                <a:solidFill>
                  <a:schemeClr val="tx1"/>
                </a:solidFill>
              </a:rPr>
            </a:br>
            <a:r>
              <a:rPr lang="en-US" sz="2000" b="1" dirty="0">
                <a:solidFill>
                  <a:schemeClr val="tx1"/>
                </a:solidFill>
              </a:rPr>
              <a:t/>
            </a:r>
            <a:br>
              <a:rPr lang="en-US" sz="2000" b="1" dirty="0">
                <a:solidFill>
                  <a:schemeClr val="tx1"/>
                </a:solidFill>
              </a:rPr>
            </a:br>
            <a:r>
              <a:rPr lang="en-US" sz="2000" b="1" dirty="0">
                <a:solidFill>
                  <a:schemeClr val="tx1"/>
                </a:solidFill>
              </a:rPr>
              <a:t/>
            </a:r>
            <a:br>
              <a:rPr lang="en-US" sz="2000" b="1" dirty="0">
                <a:solidFill>
                  <a:schemeClr val="tx1"/>
                </a:solidFill>
              </a:rPr>
            </a:br>
            <a:r>
              <a:rPr lang="en-US" sz="2000" b="1" dirty="0">
                <a:solidFill>
                  <a:schemeClr val="tx1"/>
                </a:solidFill>
              </a:rPr>
              <a:t/>
            </a:r>
            <a:br>
              <a:rPr lang="en-US" sz="2000" b="1" dirty="0">
                <a:solidFill>
                  <a:schemeClr val="tx1"/>
                </a:solidFill>
              </a:rPr>
            </a:br>
            <a:r>
              <a:rPr lang="en-US" sz="2000" b="1" dirty="0">
                <a:solidFill>
                  <a:schemeClr val="tx1"/>
                </a:solidFill>
              </a:rPr>
              <a:t/>
            </a:r>
            <a:br>
              <a:rPr lang="en-US" sz="2000" b="1" dirty="0">
                <a:solidFill>
                  <a:schemeClr val="tx1"/>
                </a:solidFill>
              </a:rPr>
            </a:br>
            <a:r>
              <a:rPr lang="en-US" sz="2000" b="1" dirty="0">
                <a:solidFill>
                  <a:schemeClr val="tx1"/>
                </a:solidFill>
              </a:rPr>
              <a:t/>
            </a:r>
            <a:br>
              <a:rPr lang="en-US" sz="2000" b="1" dirty="0">
                <a:solidFill>
                  <a:schemeClr val="tx1"/>
                </a:solidFill>
              </a:rPr>
            </a:br>
            <a:r>
              <a:rPr lang="en-US" sz="2000" b="1" dirty="0">
                <a:solidFill>
                  <a:schemeClr val="tx1"/>
                </a:solidFill>
              </a:rPr>
              <a:t/>
            </a:r>
            <a:br>
              <a:rPr lang="en-US" sz="2000" b="1" dirty="0">
                <a:solidFill>
                  <a:schemeClr val="tx1"/>
                </a:solidFill>
              </a:rPr>
            </a:br>
            <a:r>
              <a:rPr lang="en-US" sz="2000" b="1" dirty="0">
                <a:solidFill>
                  <a:schemeClr val="tx1"/>
                </a:solidFill>
              </a:rPr>
              <a:t>          EVERYONE HAS A DIFFERENT LEVEL OF CONCERN</a:t>
            </a:r>
            <a:endParaRPr lang="en-US" sz="2000" b="1" u="sng" dirty="0">
              <a:solidFill>
                <a:schemeClr val="tx1"/>
              </a:solidFill>
            </a:endParaRPr>
          </a:p>
        </p:txBody>
      </p:sp>
      <p:pic>
        <p:nvPicPr>
          <p:cNvPr id="7170" name="Picture 2" descr="Image result for worried face drawing">
            <a:extLst>
              <a:ext uri="{FF2B5EF4-FFF2-40B4-BE49-F238E27FC236}">
                <a16:creationId xmlns="" xmlns:a16="http://schemas.microsoft.com/office/drawing/2014/main" id="{5B6FDE06-0A5B-486B-9C31-03677AF392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40710" y="1213061"/>
            <a:ext cx="3442970" cy="45145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709774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35" name="Group 134">
            <a:extLst>
              <a:ext uri="{FF2B5EF4-FFF2-40B4-BE49-F238E27FC236}">
                <a16:creationId xmlns="" xmlns:a16="http://schemas.microsoft.com/office/drawing/2014/main" id="{B4DE830A-B531-4A3B-96F6-0ECE88B08555}"/>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0" y="-8467"/>
            <a:ext cx="12192000" cy="6866467"/>
            <a:chOff x="0" y="-8467"/>
            <a:chExt cx="12192000" cy="6866467"/>
          </a:xfrm>
        </p:grpSpPr>
        <p:cxnSp>
          <p:nvCxnSpPr>
            <p:cNvPr id="136" name="Straight Connector 135">
              <a:extLst>
                <a:ext uri="{FF2B5EF4-FFF2-40B4-BE49-F238E27FC236}">
                  <a16:creationId xmlns="" xmlns:a16="http://schemas.microsoft.com/office/drawing/2014/main" id="{2813DF2C-461A-4A8F-9679-A172790D1F3A}"/>
                </a:ext>
                <a:ext uri="{C183D7F6-B498-43B3-948B-1728B52AA6E4}">
                  <adec:decorative xmlns:adec="http://schemas.microsoft.com/office/drawing/2017/decorative" xmlns="" val="1"/>
                </a:ext>
              </a:extLst>
            </p:cNvPr>
            <p:cNvCxnSpPr/>
            <p:nvPr>
              <p:extLst>
                <p:ext uri="{386F3935-93C4-4BCD-93E2-E3B085C9AB24}">
                  <p16:designElem xmlns=""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37" name="Straight Connector 136">
              <a:extLst>
                <a:ext uri="{FF2B5EF4-FFF2-40B4-BE49-F238E27FC236}">
                  <a16:creationId xmlns="" xmlns:a16="http://schemas.microsoft.com/office/drawing/2014/main" id="{54CD3A85-C039-4249-86E4-1EB9318B5495}"/>
                </a:ext>
                <a:ext uri="{C183D7F6-B498-43B3-948B-1728B52AA6E4}">
                  <adec:decorative xmlns:adec="http://schemas.microsoft.com/office/drawing/2017/decorative" xmlns="" val="1"/>
                </a:ext>
              </a:extLst>
            </p:cNvPr>
            <p:cNvCxnSpPr/>
            <p:nvPr>
              <p:extLst>
                <p:ext uri="{386F3935-93C4-4BCD-93E2-E3B085C9AB24}">
                  <p16:designElem xmlns=""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38" name="Rectangle 23">
              <a:extLst>
                <a:ext uri="{FF2B5EF4-FFF2-40B4-BE49-F238E27FC236}">
                  <a16:creationId xmlns="" xmlns:a16="http://schemas.microsoft.com/office/drawing/2014/main" id="{887EA6D2-2883-42C2-993D-094CA6D65DA3}"/>
                </a:ext>
                <a:ext uri="{C183D7F6-B498-43B3-948B-1728B52AA6E4}">
                  <adec:decorative xmlns:adec="http://schemas.microsoft.com/office/drawing/2017/decorative" xmlns="" val="1"/>
                </a:ext>
              </a:extLst>
            </p:cNvPr>
            <p:cNvSpPr/>
            <p:nvPr>
              <p:extLst>
                <p:ext uri="{386F3935-93C4-4BCD-93E2-E3B085C9AB24}">
                  <p16:designElem xmlns=""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9" name="Rectangle 25">
              <a:extLst>
                <a:ext uri="{FF2B5EF4-FFF2-40B4-BE49-F238E27FC236}">
                  <a16:creationId xmlns="" xmlns:a16="http://schemas.microsoft.com/office/drawing/2014/main" id="{3B895046-636F-4D1B-ACA4-29AA0CB3329F}"/>
                </a:ext>
                <a:ext uri="{C183D7F6-B498-43B3-948B-1728B52AA6E4}">
                  <adec:decorative xmlns:adec="http://schemas.microsoft.com/office/drawing/2017/decorative" xmlns="" val="1"/>
                </a:ext>
              </a:extLst>
            </p:cNvPr>
            <p:cNvSpPr/>
            <p:nvPr>
              <p:extLst>
                <p:ext uri="{386F3935-93C4-4BCD-93E2-E3B085C9AB24}">
                  <p16:designElem xmlns=""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0" name="Isosceles Triangle 139">
              <a:extLst>
                <a:ext uri="{FF2B5EF4-FFF2-40B4-BE49-F238E27FC236}">
                  <a16:creationId xmlns="" xmlns:a16="http://schemas.microsoft.com/office/drawing/2014/main" id="{C6B0CDE3-E054-4EDD-A43B-F96843D8BF51}"/>
                </a:ext>
                <a:ext uri="{C183D7F6-B498-43B3-948B-1728B52AA6E4}">
                  <adec:decorative xmlns:adec="http://schemas.microsoft.com/office/drawing/2017/decorative" xmlns="" val="1"/>
                </a:ext>
              </a:extLst>
            </p:cNvPr>
            <p:cNvSpPr/>
            <p:nvPr>
              <p:extLst>
                <p:ext uri="{386F3935-93C4-4BCD-93E2-E3B085C9AB24}">
                  <p16:designElem xmlns=""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1" name="Rectangle 27">
              <a:extLst>
                <a:ext uri="{FF2B5EF4-FFF2-40B4-BE49-F238E27FC236}">
                  <a16:creationId xmlns="" xmlns:a16="http://schemas.microsoft.com/office/drawing/2014/main" id="{3B66B1A2-F145-4C9B-85CC-4BF30D58CBC5}"/>
                </a:ext>
                <a:ext uri="{C183D7F6-B498-43B3-948B-1728B52AA6E4}">
                  <adec:decorative xmlns:adec="http://schemas.microsoft.com/office/drawing/2017/decorative" xmlns="" val="1"/>
                </a:ext>
              </a:extLst>
            </p:cNvPr>
            <p:cNvSpPr/>
            <p:nvPr>
              <p:extLst>
                <p:ext uri="{386F3935-93C4-4BCD-93E2-E3B085C9AB24}">
                  <p16:designElem xmlns=""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2" name="Rectangle 28">
              <a:extLst>
                <a:ext uri="{FF2B5EF4-FFF2-40B4-BE49-F238E27FC236}">
                  <a16:creationId xmlns="" xmlns:a16="http://schemas.microsoft.com/office/drawing/2014/main" id="{5D4FC972-94B3-4035-8D31-E668C132B411}"/>
                </a:ext>
                <a:ext uri="{C183D7F6-B498-43B3-948B-1728B52AA6E4}">
                  <adec:decorative xmlns:adec="http://schemas.microsoft.com/office/drawing/2017/decorative" xmlns="" val="1"/>
                </a:ext>
              </a:extLst>
            </p:cNvPr>
            <p:cNvSpPr/>
            <p:nvPr>
              <p:extLst>
                <p:ext uri="{386F3935-93C4-4BCD-93E2-E3B085C9AB24}">
                  <p16:designElem xmlns=""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3" name="Rectangle 29">
              <a:extLst>
                <a:ext uri="{FF2B5EF4-FFF2-40B4-BE49-F238E27FC236}">
                  <a16:creationId xmlns="" xmlns:a16="http://schemas.microsoft.com/office/drawing/2014/main" id="{374B9941-AFBE-4A77-A50E-B6EA04A746AE}"/>
                </a:ext>
                <a:ext uri="{C183D7F6-B498-43B3-948B-1728B52AA6E4}">
                  <adec:decorative xmlns:adec="http://schemas.microsoft.com/office/drawing/2017/decorative" xmlns="" val="1"/>
                </a:ext>
              </a:extLst>
            </p:cNvPr>
            <p:cNvSpPr/>
            <p:nvPr>
              <p:extLst>
                <p:ext uri="{386F3935-93C4-4BCD-93E2-E3B085C9AB24}">
                  <p16:designElem xmlns=""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4" name="Isosceles Triangle 143">
              <a:extLst>
                <a:ext uri="{FF2B5EF4-FFF2-40B4-BE49-F238E27FC236}">
                  <a16:creationId xmlns="" xmlns:a16="http://schemas.microsoft.com/office/drawing/2014/main" id="{27A982C5-2C38-4CE9-BC18-94697AD657FB}"/>
                </a:ext>
                <a:ext uri="{C183D7F6-B498-43B3-948B-1728B52AA6E4}">
                  <adec:decorative xmlns:adec="http://schemas.microsoft.com/office/drawing/2017/decorative" xmlns="" val="1"/>
                </a:ext>
              </a:extLst>
            </p:cNvPr>
            <p:cNvSpPr/>
            <p:nvPr>
              <p:extLst>
                <p:ext uri="{386F3935-93C4-4BCD-93E2-E3B085C9AB24}">
                  <p16:designElem xmlns=""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5" name="Isosceles Triangle 144">
              <a:extLst>
                <a:ext uri="{FF2B5EF4-FFF2-40B4-BE49-F238E27FC236}">
                  <a16:creationId xmlns="" xmlns:a16="http://schemas.microsoft.com/office/drawing/2014/main" id="{0060D8D1-7BB1-498F-AFBB-ADAC130A9E90}"/>
                </a:ext>
                <a:ext uri="{C183D7F6-B498-43B3-948B-1728B52AA6E4}">
                  <adec:decorative xmlns:adec="http://schemas.microsoft.com/office/drawing/2017/decorative" xmlns="" val="1"/>
                </a:ext>
              </a:extLst>
            </p:cNvPr>
            <p:cNvSpPr/>
            <p:nvPr>
              <p:extLst>
                <p:ext uri="{386F3935-93C4-4BCD-93E2-E3B085C9AB24}">
                  <p16:designElem xmlns=""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 xmlns:a16="http://schemas.microsoft.com/office/drawing/2014/main" id="{EF78A2A0-8146-417E-8FFC-B678240548A1}"/>
              </a:ext>
            </a:extLst>
          </p:cNvPr>
          <p:cNvSpPr>
            <a:spLocks noGrp="1"/>
          </p:cNvSpPr>
          <p:nvPr>
            <p:ph type="title"/>
          </p:nvPr>
        </p:nvSpPr>
        <p:spPr>
          <a:xfrm>
            <a:off x="1165719" y="5476874"/>
            <a:ext cx="7673801" cy="1087656"/>
          </a:xfrm>
        </p:spPr>
        <p:txBody>
          <a:bodyPr vert="horz" lIns="91440" tIns="45720" rIns="91440" bIns="45720" rtlCol="0" anchor="b">
            <a:normAutofit fontScale="90000"/>
          </a:bodyPr>
          <a:lstStyle/>
          <a:p>
            <a:pPr>
              <a:lnSpc>
                <a:spcPct val="90000"/>
              </a:lnSpc>
            </a:pPr>
            <a:r>
              <a:rPr lang="en-US" sz="2200" b="1" kern="1200" dirty="0">
                <a:solidFill>
                  <a:schemeClr val="accent1"/>
                </a:solidFill>
                <a:latin typeface="+mj-lt"/>
                <a:ea typeface="+mj-ea"/>
                <a:cs typeface="+mj-cs"/>
              </a:rPr>
              <a:t> </a:t>
            </a:r>
            <a:r>
              <a:rPr lang="en-US" sz="2200" b="1" u="sng" kern="1200" dirty="0">
                <a:solidFill>
                  <a:schemeClr val="tx1"/>
                </a:solidFill>
                <a:latin typeface="+mj-lt"/>
                <a:ea typeface="+mj-ea"/>
                <a:cs typeface="+mj-cs"/>
              </a:rPr>
              <a:t>WHERE DID THE NEW CORONAVIRUS</a:t>
            </a:r>
            <a:r>
              <a:rPr lang="en-US" sz="2200" b="1" kern="1200" dirty="0">
                <a:solidFill>
                  <a:schemeClr val="tx1"/>
                </a:solidFill>
                <a:latin typeface="+mj-lt"/>
                <a:ea typeface="+mj-ea"/>
                <a:cs typeface="+mj-cs"/>
              </a:rPr>
              <a:t> </a:t>
            </a:r>
            <a:r>
              <a:rPr lang="en-US" sz="2200" b="1" u="sng" kern="1200" dirty="0">
                <a:solidFill>
                  <a:schemeClr val="tx1"/>
                </a:solidFill>
                <a:latin typeface="+mj-lt"/>
                <a:ea typeface="+mj-ea"/>
                <a:cs typeface="+mj-cs"/>
              </a:rPr>
              <a:t>COME FROM?  </a:t>
            </a:r>
            <a:br>
              <a:rPr lang="en-US" sz="2200" b="1" u="sng" kern="1200" dirty="0">
                <a:solidFill>
                  <a:schemeClr val="tx1"/>
                </a:solidFill>
                <a:latin typeface="+mj-lt"/>
                <a:ea typeface="+mj-ea"/>
                <a:cs typeface="+mj-cs"/>
              </a:rPr>
            </a:br>
            <a:r>
              <a:rPr lang="en-US" sz="2200" b="1" u="sng" kern="1200" dirty="0">
                <a:solidFill>
                  <a:schemeClr val="tx1"/>
                </a:solidFill>
                <a:latin typeface="+mj-lt"/>
                <a:ea typeface="+mj-ea"/>
                <a:cs typeface="+mj-cs"/>
              </a:rPr>
              <a:t/>
            </a:r>
            <a:br>
              <a:rPr lang="en-US" sz="2200" b="1" u="sng" kern="1200" dirty="0">
                <a:solidFill>
                  <a:schemeClr val="tx1"/>
                </a:solidFill>
                <a:latin typeface="+mj-lt"/>
                <a:ea typeface="+mj-ea"/>
                <a:cs typeface="+mj-cs"/>
              </a:rPr>
            </a:br>
            <a:r>
              <a:rPr lang="en-US" sz="2200" b="1" u="sng" kern="1200" dirty="0">
                <a:solidFill>
                  <a:schemeClr val="tx1"/>
                </a:solidFill>
                <a:latin typeface="+mj-lt"/>
                <a:ea typeface="+mj-ea"/>
                <a:cs typeface="+mj-cs"/>
              </a:rPr>
              <a:t/>
            </a:r>
            <a:br>
              <a:rPr lang="en-US" sz="2200" b="1" u="sng" kern="1200" dirty="0">
                <a:solidFill>
                  <a:schemeClr val="tx1"/>
                </a:solidFill>
                <a:latin typeface="+mj-lt"/>
                <a:ea typeface="+mj-ea"/>
                <a:cs typeface="+mj-cs"/>
              </a:rPr>
            </a:br>
            <a:r>
              <a:rPr lang="en-US" sz="2200" b="1" kern="1200" dirty="0">
                <a:solidFill>
                  <a:schemeClr val="tx1"/>
                </a:solidFill>
                <a:latin typeface="+mj-lt"/>
                <a:ea typeface="+mj-ea"/>
                <a:cs typeface="+mj-cs"/>
              </a:rPr>
              <a:t>						WUHAN, CHINA </a:t>
            </a:r>
            <a:br>
              <a:rPr lang="en-US" sz="2200" b="1" kern="1200" dirty="0">
                <a:solidFill>
                  <a:schemeClr val="tx1"/>
                </a:solidFill>
                <a:latin typeface="+mj-lt"/>
                <a:ea typeface="+mj-ea"/>
                <a:cs typeface="+mj-cs"/>
              </a:rPr>
            </a:br>
            <a:r>
              <a:rPr lang="en-US" sz="2200" b="1" kern="1200" dirty="0">
                <a:solidFill>
                  <a:schemeClr val="tx1"/>
                </a:solidFill>
                <a:latin typeface="+mj-lt"/>
                <a:ea typeface="+mj-ea"/>
                <a:cs typeface="+mj-cs"/>
              </a:rPr>
              <a:t/>
            </a:r>
            <a:br>
              <a:rPr lang="en-US" sz="2200" b="1" kern="1200" dirty="0">
                <a:solidFill>
                  <a:schemeClr val="tx1"/>
                </a:solidFill>
                <a:latin typeface="+mj-lt"/>
                <a:ea typeface="+mj-ea"/>
                <a:cs typeface="+mj-cs"/>
              </a:rPr>
            </a:br>
            <a:r>
              <a:rPr lang="en-US" sz="2200" b="1" kern="1200" dirty="0">
                <a:solidFill>
                  <a:schemeClr val="tx1"/>
                </a:solidFill>
                <a:latin typeface="+mj-lt"/>
                <a:ea typeface="+mj-ea"/>
                <a:cs typeface="+mj-cs"/>
              </a:rPr>
              <a:t>					     DECEMBER, 2019</a:t>
            </a:r>
            <a:br>
              <a:rPr lang="en-US" sz="2200" b="1" kern="1200" dirty="0">
                <a:solidFill>
                  <a:schemeClr val="tx1"/>
                </a:solidFill>
                <a:latin typeface="+mj-lt"/>
                <a:ea typeface="+mj-ea"/>
                <a:cs typeface="+mj-cs"/>
              </a:rPr>
            </a:br>
            <a:r>
              <a:rPr lang="en-US" sz="2200" b="1" kern="1200" dirty="0">
                <a:solidFill>
                  <a:schemeClr val="tx1"/>
                </a:solidFill>
                <a:latin typeface="+mj-lt"/>
                <a:ea typeface="+mj-ea"/>
                <a:cs typeface="+mj-cs"/>
              </a:rPr>
              <a:t/>
            </a:r>
            <a:br>
              <a:rPr lang="en-US" sz="2200" b="1" kern="1200" dirty="0">
                <a:solidFill>
                  <a:schemeClr val="tx1"/>
                </a:solidFill>
                <a:latin typeface="+mj-lt"/>
                <a:ea typeface="+mj-ea"/>
                <a:cs typeface="+mj-cs"/>
              </a:rPr>
            </a:br>
            <a:r>
              <a:rPr lang="en-US" sz="2200" b="1" kern="1200" dirty="0">
                <a:solidFill>
                  <a:schemeClr val="tx1"/>
                </a:solidFill>
                <a:latin typeface="+mj-lt"/>
                <a:ea typeface="+mj-ea"/>
                <a:cs typeface="+mj-cs"/>
              </a:rPr>
              <a:t>							BATS?</a:t>
            </a:r>
            <a:endParaRPr lang="en-US" sz="2200" b="1" u="sng" kern="1200" dirty="0">
              <a:solidFill>
                <a:schemeClr val="tx1"/>
              </a:solidFill>
              <a:latin typeface="+mj-lt"/>
              <a:ea typeface="+mj-ea"/>
              <a:cs typeface="+mj-cs"/>
            </a:endParaRPr>
          </a:p>
        </p:txBody>
      </p:sp>
      <p:pic>
        <p:nvPicPr>
          <p:cNvPr id="5122" name="Picture 2" descr="World map showing countries with COVID-19 cases">
            <a:extLst>
              <a:ext uri="{FF2B5EF4-FFF2-40B4-BE49-F238E27FC236}">
                <a16:creationId xmlns="" xmlns:a16="http://schemas.microsoft.com/office/drawing/2014/main" id="{93E1CE8B-AE0B-4C6F-96E4-666FF9B730D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50371" y="293471"/>
            <a:ext cx="8045480" cy="40213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22899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coronavirus">
            <a:extLst>
              <a:ext uri="{FF2B5EF4-FFF2-40B4-BE49-F238E27FC236}">
                <a16:creationId xmlns="" xmlns:a16="http://schemas.microsoft.com/office/drawing/2014/main" id="{6280984D-A0AD-4D0B-ACFE-E70D1B05AB4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3369" r="11687" b="52"/>
          <a:stretch/>
        </p:blipFill>
        <p:spPr bwMode="auto">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a:noFill/>
          <a:extLst>
            <a:ext uri="{909E8E84-426E-40DD-AFC4-6F175D3DCCD1}">
              <a14:hiddenFill xmlns:a14="http://schemas.microsoft.com/office/drawing/2010/main">
                <a:solidFill>
                  <a:srgbClr val="FFFFFF"/>
                </a:solidFill>
              </a14:hiddenFill>
            </a:ext>
          </a:extLst>
        </p:spPr>
      </p:pic>
      <p:sp>
        <p:nvSpPr>
          <p:cNvPr id="8" name="Title 7">
            <a:extLst>
              <a:ext uri="{FF2B5EF4-FFF2-40B4-BE49-F238E27FC236}">
                <a16:creationId xmlns="" xmlns:a16="http://schemas.microsoft.com/office/drawing/2014/main" id="{06A26B6E-91D0-484A-AA97-EDB16132B4D2}"/>
              </a:ext>
            </a:extLst>
          </p:cNvPr>
          <p:cNvSpPr>
            <a:spLocks noGrp="1"/>
          </p:cNvSpPr>
          <p:nvPr>
            <p:ph type="ctrTitle"/>
          </p:nvPr>
        </p:nvSpPr>
        <p:spPr>
          <a:xfrm>
            <a:off x="668867" y="1678666"/>
            <a:ext cx="4655608" cy="2369093"/>
          </a:xfrm>
        </p:spPr>
        <p:txBody>
          <a:bodyPr>
            <a:normAutofit/>
          </a:bodyPr>
          <a:lstStyle/>
          <a:p>
            <a:r>
              <a:rPr lang="en-US" sz="4800" b="1" dirty="0">
                <a:solidFill>
                  <a:schemeClr val="tx1"/>
                </a:solidFill>
              </a:rPr>
              <a:t>CORONAVIRUS</a:t>
            </a:r>
          </a:p>
        </p:txBody>
      </p:sp>
      <p:sp>
        <p:nvSpPr>
          <p:cNvPr id="9" name="Subtitle 8">
            <a:extLst>
              <a:ext uri="{FF2B5EF4-FFF2-40B4-BE49-F238E27FC236}">
                <a16:creationId xmlns="" xmlns:a16="http://schemas.microsoft.com/office/drawing/2014/main" id="{EA4670B4-58A7-4999-AD47-C00DA3D9E9A6}"/>
              </a:ext>
            </a:extLst>
          </p:cNvPr>
          <p:cNvSpPr>
            <a:spLocks noGrp="1"/>
          </p:cNvSpPr>
          <p:nvPr>
            <p:ph type="subTitle" idx="1"/>
          </p:nvPr>
        </p:nvSpPr>
        <p:spPr>
          <a:xfrm>
            <a:off x="12598307" y="-54186"/>
            <a:ext cx="45719" cy="45719"/>
          </a:xfrm>
        </p:spPr>
        <p:txBody>
          <a:bodyPr>
            <a:noAutofit/>
          </a:bodyPr>
          <a:lstStyle/>
          <a:p>
            <a:endParaRPr lang="en-US" sz="800" b="1" dirty="0">
              <a:solidFill>
                <a:srgbClr val="92D050"/>
              </a:solidFill>
            </a:endParaRPr>
          </a:p>
        </p:txBody>
      </p:sp>
      <p:cxnSp>
        <p:nvCxnSpPr>
          <p:cNvPr id="71" name="Straight Connector 70">
            <a:extLst>
              <a:ext uri="{FF2B5EF4-FFF2-40B4-BE49-F238E27FC236}">
                <a16:creationId xmlns="" xmlns:a16="http://schemas.microsoft.com/office/drawing/2014/main" id="{A57C1A16-B8AB-4D99-A195-A38F556A648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73" name="Straight Connector 72">
            <a:extLst>
              <a:ext uri="{FF2B5EF4-FFF2-40B4-BE49-F238E27FC236}">
                <a16:creationId xmlns="" xmlns:a16="http://schemas.microsoft.com/office/drawing/2014/main" id="{F8A9B20B-D1DD-4573-B5EC-55802951923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75" name="Rectangle 23">
            <a:extLst>
              <a:ext uri="{FF2B5EF4-FFF2-40B4-BE49-F238E27FC236}">
                <a16:creationId xmlns="" xmlns:a16="http://schemas.microsoft.com/office/drawing/2014/main" id="{66D61E08-70C3-48D8-BEA0-787111DC30D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7" name="Rectangle 25">
            <a:extLst>
              <a:ext uri="{FF2B5EF4-FFF2-40B4-BE49-F238E27FC236}">
                <a16:creationId xmlns="" xmlns:a16="http://schemas.microsoft.com/office/drawing/2014/main" id="{FC55298F-0AE5-478E-AD2B-03C2614C583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9" name="Isosceles Triangle 24">
            <a:extLst>
              <a:ext uri="{FF2B5EF4-FFF2-40B4-BE49-F238E27FC236}">
                <a16:creationId xmlns="" xmlns:a16="http://schemas.microsoft.com/office/drawing/2014/main" id="{C180E4EA-0B63-4779-A895-7E90E71088F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81" name="Rectangle 27">
            <a:extLst>
              <a:ext uri="{FF2B5EF4-FFF2-40B4-BE49-F238E27FC236}">
                <a16:creationId xmlns="" xmlns:a16="http://schemas.microsoft.com/office/drawing/2014/main" id="{CEE01D9D-3DE8-4EED-B0D3-8F3C79CC767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83" name="Rectangle 28">
            <a:extLst>
              <a:ext uri="{FF2B5EF4-FFF2-40B4-BE49-F238E27FC236}">
                <a16:creationId xmlns="" xmlns:a16="http://schemas.microsoft.com/office/drawing/2014/main" id="{89AF5CE9-607F-43F4-8983-DCD6DA4051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5" name="Rectangle 29">
            <a:extLst>
              <a:ext uri="{FF2B5EF4-FFF2-40B4-BE49-F238E27FC236}">
                <a16:creationId xmlns="" xmlns:a16="http://schemas.microsoft.com/office/drawing/2014/main" id="{6EEA2DBD-9E1E-4521-8C01-F32AD18A89E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87" name="Isosceles Triangle 29">
            <a:extLst>
              <a:ext uri="{FF2B5EF4-FFF2-40B4-BE49-F238E27FC236}">
                <a16:creationId xmlns="" xmlns:a16="http://schemas.microsoft.com/office/drawing/2014/main" id="{15BBD2C1-BA9B-46A9-A27A-33498B16927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8972796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326966" cy="889000"/>
          </a:xfrm>
        </p:spPr>
        <p:txBody>
          <a:bodyPr/>
          <a:lstStyle/>
          <a:p>
            <a:r>
              <a:rPr lang="en-US" dirty="0" smtClean="0">
                <a:solidFill>
                  <a:schemeClr val="tx1"/>
                </a:solidFill>
              </a:rPr>
              <a:t>DISTANCING VS. NON-DISTANCING 1918</a:t>
            </a:r>
            <a:endParaRPr lang="en-US" dirty="0">
              <a:solidFill>
                <a:schemeClr val="tx1"/>
              </a:solidFill>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4846" y="1346200"/>
            <a:ext cx="8546453" cy="5362210"/>
          </a:xfrm>
        </p:spPr>
      </p:pic>
    </p:spTree>
    <p:extLst>
      <p:ext uri="{BB962C8B-B14F-4D97-AF65-F5344CB8AC3E}">
        <p14:creationId xmlns:p14="http://schemas.microsoft.com/office/powerpoint/2010/main" val="4564382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77471E5-0587-43EB-9516-A13BA4C7D6CE}"/>
              </a:ext>
            </a:extLst>
          </p:cNvPr>
          <p:cNvSpPr>
            <a:spLocks noGrp="1"/>
          </p:cNvSpPr>
          <p:nvPr>
            <p:ph type="title"/>
          </p:nvPr>
        </p:nvSpPr>
        <p:spPr>
          <a:xfrm>
            <a:off x="1295400" y="1042987"/>
            <a:ext cx="7410450" cy="5438775"/>
          </a:xfrm>
        </p:spPr>
        <p:txBody>
          <a:bodyPr>
            <a:normAutofit/>
          </a:bodyPr>
          <a:lstStyle/>
          <a:p>
            <a:pPr algn="ctr"/>
            <a:r>
              <a:rPr lang="en-US" sz="4000" b="1" dirty="0">
                <a:solidFill>
                  <a:schemeClr val="tx1"/>
                </a:solidFill>
              </a:rPr>
              <a:t>ISOLATION</a:t>
            </a:r>
            <a:br>
              <a:rPr lang="en-US" sz="4000" b="1" dirty="0">
                <a:solidFill>
                  <a:schemeClr val="tx1"/>
                </a:solidFill>
              </a:rPr>
            </a:br>
            <a:r>
              <a:rPr lang="en-US" sz="4000" b="1" dirty="0">
                <a:solidFill>
                  <a:schemeClr val="tx1"/>
                </a:solidFill>
              </a:rPr>
              <a:t/>
            </a:r>
            <a:br>
              <a:rPr lang="en-US" sz="4000" b="1" dirty="0">
                <a:solidFill>
                  <a:schemeClr val="tx1"/>
                </a:solidFill>
              </a:rPr>
            </a:br>
            <a:r>
              <a:rPr lang="en-US" sz="4000" b="1" dirty="0">
                <a:solidFill>
                  <a:schemeClr val="tx1"/>
                </a:solidFill>
              </a:rPr>
              <a:t>QUARANTINE</a:t>
            </a:r>
            <a:br>
              <a:rPr lang="en-US" sz="4000" b="1" dirty="0">
                <a:solidFill>
                  <a:schemeClr val="tx1"/>
                </a:solidFill>
              </a:rPr>
            </a:br>
            <a:r>
              <a:rPr lang="en-US" sz="4000" b="1" dirty="0">
                <a:solidFill>
                  <a:schemeClr val="tx1"/>
                </a:solidFill>
              </a:rPr>
              <a:t/>
            </a:r>
            <a:br>
              <a:rPr lang="en-US" sz="4000" b="1" dirty="0">
                <a:solidFill>
                  <a:schemeClr val="tx1"/>
                </a:solidFill>
              </a:rPr>
            </a:br>
            <a:r>
              <a:rPr lang="en-US" sz="4000" b="1" dirty="0">
                <a:solidFill>
                  <a:schemeClr val="tx1"/>
                </a:solidFill>
              </a:rPr>
              <a:t>TRAVEL</a:t>
            </a:r>
            <a:br>
              <a:rPr lang="en-US" sz="4000" b="1" dirty="0">
                <a:solidFill>
                  <a:schemeClr val="tx1"/>
                </a:solidFill>
              </a:rPr>
            </a:br>
            <a:r>
              <a:rPr lang="en-US" sz="4000" b="1" dirty="0">
                <a:solidFill>
                  <a:schemeClr val="tx1"/>
                </a:solidFill>
              </a:rPr>
              <a:t/>
            </a:r>
            <a:br>
              <a:rPr lang="en-US" sz="4000" b="1" dirty="0">
                <a:solidFill>
                  <a:schemeClr val="tx1"/>
                </a:solidFill>
              </a:rPr>
            </a:br>
            <a:r>
              <a:rPr lang="en-US" sz="4000" b="1" dirty="0">
                <a:solidFill>
                  <a:schemeClr val="tx1"/>
                </a:solidFill>
              </a:rPr>
              <a:t>DRUGS AND VACCINES</a:t>
            </a:r>
          </a:p>
        </p:txBody>
      </p:sp>
    </p:spTree>
    <p:extLst>
      <p:ext uri="{BB962C8B-B14F-4D97-AF65-F5344CB8AC3E}">
        <p14:creationId xmlns:p14="http://schemas.microsoft.com/office/powerpoint/2010/main" val="20020374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3" name="Group 72">
            <a:extLst>
              <a:ext uri="{FF2B5EF4-FFF2-40B4-BE49-F238E27FC236}">
                <a16:creationId xmlns="" xmlns:a16="http://schemas.microsoft.com/office/drawing/2014/main" id="{B4DE830A-B531-4A3B-96F6-0ECE88B08555}"/>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0" y="-8467"/>
            <a:ext cx="12192000" cy="6866467"/>
            <a:chOff x="0" y="-8467"/>
            <a:chExt cx="12192000" cy="6866467"/>
          </a:xfrm>
        </p:grpSpPr>
        <p:cxnSp>
          <p:nvCxnSpPr>
            <p:cNvPr id="74" name="Straight Connector 73">
              <a:extLst>
                <a:ext uri="{FF2B5EF4-FFF2-40B4-BE49-F238E27FC236}">
                  <a16:creationId xmlns="" xmlns:a16="http://schemas.microsoft.com/office/drawing/2014/main" id="{2813DF2C-461A-4A8F-9679-A172790D1F3A}"/>
                </a:ext>
                <a:ext uri="{C183D7F6-B498-43B3-948B-1728B52AA6E4}">
                  <adec:decorative xmlns:adec="http://schemas.microsoft.com/office/drawing/2017/decorative" xmlns="" val="1"/>
                </a:ext>
              </a:extLst>
            </p:cNvPr>
            <p:cNvCxnSpPr/>
            <p:nvPr>
              <p:extLst>
                <p:ext uri="{386F3935-93C4-4BCD-93E2-E3B085C9AB24}">
                  <p16:designElem xmlns=""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75" name="Straight Connector 74">
              <a:extLst>
                <a:ext uri="{FF2B5EF4-FFF2-40B4-BE49-F238E27FC236}">
                  <a16:creationId xmlns="" xmlns:a16="http://schemas.microsoft.com/office/drawing/2014/main" id="{54CD3A85-C039-4249-86E4-1EB9318B5495}"/>
                </a:ext>
                <a:ext uri="{C183D7F6-B498-43B3-948B-1728B52AA6E4}">
                  <adec:decorative xmlns:adec="http://schemas.microsoft.com/office/drawing/2017/decorative" xmlns="" val="1"/>
                </a:ext>
              </a:extLst>
            </p:cNvPr>
            <p:cNvCxnSpPr/>
            <p:nvPr>
              <p:extLst>
                <p:ext uri="{386F3935-93C4-4BCD-93E2-E3B085C9AB24}">
                  <p16:designElem xmlns=""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76" name="Rectangle 23">
              <a:extLst>
                <a:ext uri="{FF2B5EF4-FFF2-40B4-BE49-F238E27FC236}">
                  <a16:creationId xmlns="" xmlns:a16="http://schemas.microsoft.com/office/drawing/2014/main" id="{887EA6D2-2883-42C2-993D-094CA6D65DA3}"/>
                </a:ext>
                <a:ext uri="{C183D7F6-B498-43B3-948B-1728B52AA6E4}">
                  <adec:decorative xmlns:adec="http://schemas.microsoft.com/office/drawing/2017/decorative" xmlns="" val="1"/>
                </a:ext>
              </a:extLst>
            </p:cNvPr>
            <p:cNvSpPr/>
            <p:nvPr>
              <p:extLst>
                <p:ext uri="{386F3935-93C4-4BCD-93E2-E3B085C9AB24}">
                  <p16:designElem xmlns=""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7" name="Rectangle 25">
              <a:extLst>
                <a:ext uri="{FF2B5EF4-FFF2-40B4-BE49-F238E27FC236}">
                  <a16:creationId xmlns="" xmlns:a16="http://schemas.microsoft.com/office/drawing/2014/main" id="{3B895046-636F-4D1B-ACA4-29AA0CB3329F}"/>
                </a:ext>
                <a:ext uri="{C183D7F6-B498-43B3-948B-1728B52AA6E4}">
                  <adec:decorative xmlns:adec="http://schemas.microsoft.com/office/drawing/2017/decorative" xmlns="" val="1"/>
                </a:ext>
              </a:extLst>
            </p:cNvPr>
            <p:cNvSpPr/>
            <p:nvPr>
              <p:extLst>
                <p:ext uri="{386F3935-93C4-4BCD-93E2-E3B085C9AB24}">
                  <p16:designElem xmlns=""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8" name="Isosceles Triangle 77">
              <a:extLst>
                <a:ext uri="{FF2B5EF4-FFF2-40B4-BE49-F238E27FC236}">
                  <a16:creationId xmlns="" xmlns:a16="http://schemas.microsoft.com/office/drawing/2014/main" id="{C6B0CDE3-E054-4EDD-A43B-F96843D8BF51}"/>
                </a:ext>
                <a:ext uri="{C183D7F6-B498-43B3-948B-1728B52AA6E4}">
                  <adec:decorative xmlns:adec="http://schemas.microsoft.com/office/drawing/2017/decorative" xmlns="" val="1"/>
                </a:ext>
              </a:extLst>
            </p:cNvPr>
            <p:cNvSpPr/>
            <p:nvPr>
              <p:extLst>
                <p:ext uri="{386F3935-93C4-4BCD-93E2-E3B085C9AB24}">
                  <p16:designElem xmlns=""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79" name="Rectangle 27">
              <a:extLst>
                <a:ext uri="{FF2B5EF4-FFF2-40B4-BE49-F238E27FC236}">
                  <a16:creationId xmlns="" xmlns:a16="http://schemas.microsoft.com/office/drawing/2014/main" id="{3B66B1A2-F145-4C9B-85CC-4BF30D58CBC5}"/>
                </a:ext>
                <a:ext uri="{C183D7F6-B498-43B3-948B-1728B52AA6E4}">
                  <adec:decorative xmlns:adec="http://schemas.microsoft.com/office/drawing/2017/decorative" xmlns="" val="1"/>
                </a:ext>
              </a:extLst>
            </p:cNvPr>
            <p:cNvSpPr/>
            <p:nvPr>
              <p:extLst>
                <p:ext uri="{386F3935-93C4-4BCD-93E2-E3B085C9AB24}">
                  <p16:designElem xmlns=""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0" name="Rectangle 28">
              <a:extLst>
                <a:ext uri="{FF2B5EF4-FFF2-40B4-BE49-F238E27FC236}">
                  <a16:creationId xmlns="" xmlns:a16="http://schemas.microsoft.com/office/drawing/2014/main" id="{5D4FC972-94B3-4035-8D31-E668C132B411}"/>
                </a:ext>
                <a:ext uri="{C183D7F6-B498-43B3-948B-1728B52AA6E4}">
                  <adec:decorative xmlns:adec="http://schemas.microsoft.com/office/drawing/2017/decorative" xmlns="" val="1"/>
                </a:ext>
              </a:extLst>
            </p:cNvPr>
            <p:cNvSpPr/>
            <p:nvPr>
              <p:extLst>
                <p:ext uri="{386F3935-93C4-4BCD-93E2-E3B085C9AB24}">
                  <p16:designElem xmlns=""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1" name="Rectangle 29">
              <a:extLst>
                <a:ext uri="{FF2B5EF4-FFF2-40B4-BE49-F238E27FC236}">
                  <a16:creationId xmlns="" xmlns:a16="http://schemas.microsoft.com/office/drawing/2014/main" id="{374B9941-AFBE-4A77-A50E-B6EA04A746AE}"/>
                </a:ext>
                <a:ext uri="{C183D7F6-B498-43B3-948B-1728B52AA6E4}">
                  <adec:decorative xmlns:adec="http://schemas.microsoft.com/office/drawing/2017/decorative" xmlns="" val="1"/>
                </a:ext>
              </a:extLst>
            </p:cNvPr>
            <p:cNvSpPr/>
            <p:nvPr>
              <p:extLst>
                <p:ext uri="{386F3935-93C4-4BCD-93E2-E3B085C9AB24}">
                  <p16:designElem xmlns=""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82" name="Isosceles Triangle 81">
              <a:extLst>
                <a:ext uri="{FF2B5EF4-FFF2-40B4-BE49-F238E27FC236}">
                  <a16:creationId xmlns="" xmlns:a16="http://schemas.microsoft.com/office/drawing/2014/main" id="{27A982C5-2C38-4CE9-BC18-94697AD657FB}"/>
                </a:ext>
                <a:ext uri="{C183D7F6-B498-43B3-948B-1728B52AA6E4}">
                  <adec:decorative xmlns:adec="http://schemas.microsoft.com/office/drawing/2017/decorative" xmlns="" val="1"/>
                </a:ext>
              </a:extLst>
            </p:cNvPr>
            <p:cNvSpPr/>
            <p:nvPr>
              <p:extLst>
                <p:ext uri="{386F3935-93C4-4BCD-93E2-E3B085C9AB24}">
                  <p16:designElem xmlns=""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3" name="Isosceles Triangle 82">
              <a:extLst>
                <a:ext uri="{FF2B5EF4-FFF2-40B4-BE49-F238E27FC236}">
                  <a16:creationId xmlns="" xmlns:a16="http://schemas.microsoft.com/office/drawing/2014/main" id="{0060D8D1-7BB1-498F-AFBB-ADAC130A9E90}"/>
                </a:ext>
                <a:ext uri="{C183D7F6-B498-43B3-948B-1728B52AA6E4}">
                  <adec:decorative xmlns:adec="http://schemas.microsoft.com/office/drawing/2017/decorative" xmlns="" val="1"/>
                </a:ext>
              </a:extLst>
            </p:cNvPr>
            <p:cNvSpPr/>
            <p:nvPr>
              <p:extLst>
                <p:ext uri="{386F3935-93C4-4BCD-93E2-E3B085C9AB24}">
                  <p16:designElem xmlns=""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 xmlns:a16="http://schemas.microsoft.com/office/drawing/2014/main" id="{F46D9242-E223-4F6C-850A-A59859EBCD5A}"/>
              </a:ext>
            </a:extLst>
          </p:cNvPr>
          <p:cNvSpPr>
            <a:spLocks noGrp="1"/>
          </p:cNvSpPr>
          <p:nvPr>
            <p:ph type="title"/>
          </p:nvPr>
        </p:nvSpPr>
        <p:spPr>
          <a:xfrm>
            <a:off x="985968" y="5477637"/>
            <a:ext cx="8288032" cy="1096316"/>
          </a:xfrm>
        </p:spPr>
        <p:txBody>
          <a:bodyPr vert="horz" lIns="91440" tIns="45720" rIns="91440" bIns="45720" rtlCol="0" anchor="b">
            <a:normAutofit/>
          </a:bodyPr>
          <a:lstStyle/>
          <a:p>
            <a:pPr algn="ctr"/>
            <a:r>
              <a:rPr lang="en-US" sz="4800" kern="1200" dirty="0">
                <a:solidFill>
                  <a:schemeClr val="tx1"/>
                </a:solidFill>
                <a:latin typeface="+mj-lt"/>
                <a:ea typeface="+mj-ea"/>
                <a:cs typeface="+mj-cs"/>
              </a:rPr>
              <a:t>WASH YOUR HANDS!!!</a:t>
            </a:r>
          </a:p>
        </p:txBody>
      </p:sp>
      <p:pic>
        <p:nvPicPr>
          <p:cNvPr id="6148" name="Picture 4" descr="Image result for hand washing pictures">
            <a:extLst>
              <a:ext uri="{FF2B5EF4-FFF2-40B4-BE49-F238E27FC236}">
                <a16:creationId xmlns="" xmlns:a16="http://schemas.microsoft.com/office/drawing/2014/main" id="{D5D18054-DE8C-4235-AFBA-3F25BBBF69C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144221" y="274495"/>
            <a:ext cx="8102219" cy="53916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8757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CBD8B6C-D2DC-4412-AA78-B511BC445743}"/>
              </a:ext>
            </a:extLst>
          </p:cNvPr>
          <p:cNvSpPr>
            <a:spLocks noGrp="1"/>
          </p:cNvSpPr>
          <p:nvPr>
            <p:ph type="title"/>
          </p:nvPr>
        </p:nvSpPr>
        <p:spPr>
          <a:xfrm>
            <a:off x="428625" y="609599"/>
            <a:ext cx="8845377" cy="5743575"/>
          </a:xfrm>
        </p:spPr>
        <p:txBody>
          <a:bodyPr>
            <a:normAutofit fontScale="90000"/>
          </a:bodyPr>
          <a:lstStyle/>
          <a:p>
            <a:pPr algn="ctr"/>
            <a:r>
              <a:rPr lang="en-US" dirty="0">
                <a:solidFill>
                  <a:schemeClr val="tx1"/>
                </a:solidFill>
              </a:rPr>
              <a:t>    </a:t>
            </a:r>
            <a:r>
              <a:rPr lang="en-US" b="1" u="sng" dirty="0">
                <a:solidFill>
                  <a:schemeClr val="tx1"/>
                </a:solidFill>
              </a:rPr>
              <a:t>INFLUENZA STATISTICS U.S. 2018/2019</a:t>
            </a:r>
            <a:r>
              <a:rPr lang="en-US" b="1" dirty="0">
                <a:solidFill>
                  <a:schemeClr val="tx1"/>
                </a:solidFill>
              </a:rPr>
              <a:t/>
            </a:r>
            <a:br>
              <a:rPr lang="en-US" b="1" dirty="0">
                <a:solidFill>
                  <a:schemeClr val="tx1"/>
                </a:solidFill>
              </a:rPr>
            </a:br>
            <a:r>
              <a:rPr lang="en-US" b="1" dirty="0">
                <a:solidFill>
                  <a:schemeClr val="tx1"/>
                </a:solidFill>
              </a:rPr>
              <a:t/>
            </a:r>
            <a:br>
              <a:rPr lang="en-US" b="1" dirty="0">
                <a:solidFill>
                  <a:schemeClr val="tx1"/>
                </a:solidFill>
              </a:rPr>
            </a:br>
            <a:r>
              <a:rPr lang="en-US" b="1" dirty="0">
                <a:solidFill>
                  <a:schemeClr val="tx1"/>
                </a:solidFill>
              </a:rPr>
              <a:t>35.5 MILLION ILL</a:t>
            </a:r>
            <a:br>
              <a:rPr lang="en-US" b="1" dirty="0">
                <a:solidFill>
                  <a:schemeClr val="tx1"/>
                </a:solidFill>
              </a:rPr>
            </a:br>
            <a:r>
              <a:rPr lang="en-US" b="1" dirty="0">
                <a:solidFill>
                  <a:schemeClr val="tx1"/>
                </a:solidFill>
              </a:rPr>
              <a:t/>
            </a:r>
            <a:br>
              <a:rPr lang="en-US" b="1" dirty="0">
                <a:solidFill>
                  <a:schemeClr val="tx1"/>
                </a:solidFill>
              </a:rPr>
            </a:br>
            <a:r>
              <a:rPr lang="en-US" b="1" dirty="0">
                <a:solidFill>
                  <a:schemeClr val="tx1"/>
                </a:solidFill>
              </a:rPr>
              <a:t>16.5 MILLION MEDICAL VISITS</a:t>
            </a:r>
            <a:br>
              <a:rPr lang="en-US" b="1" dirty="0">
                <a:solidFill>
                  <a:schemeClr val="tx1"/>
                </a:solidFill>
              </a:rPr>
            </a:br>
            <a:r>
              <a:rPr lang="en-US" b="1" dirty="0">
                <a:solidFill>
                  <a:schemeClr val="tx1"/>
                </a:solidFill>
              </a:rPr>
              <a:t/>
            </a:r>
            <a:br>
              <a:rPr lang="en-US" b="1" dirty="0">
                <a:solidFill>
                  <a:schemeClr val="tx1"/>
                </a:solidFill>
              </a:rPr>
            </a:br>
            <a:r>
              <a:rPr lang="en-US" b="1" dirty="0">
                <a:solidFill>
                  <a:schemeClr val="tx1"/>
                </a:solidFill>
              </a:rPr>
              <a:t>490,600 HOSPITALIZATIONS</a:t>
            </a:r>
            <a:br>
              <a:rPr lang="en-US" b="1" dirty="0">
                <a:solidFill>
                  <a:schemeClr val="tx1"/>
                </a:solidFill>
              </a:rPr>
            </a:br>
            <a:r>
              <a:rPr lang="en-US" b="1" dirty="0">
                <a:solidFill>
                  <a:schemeClr val="tx1"/>
                </a:solidFill>
              </a:rPr>
              <a:t/>
            </a:r>
            <a:br>
              <a:rPr lang="en-US" b="1" dirty="0">
                <a:solidFill>
                  <a:schemeClr val="tx1"/>
                </a:solidFill>
              </a:rPr>
            </a:br>
            <a:r>
              <a:rPr lang="en-US" b="1" dirty="0">
                <a:solidFill>
                  <a:schemeClr val="tx1"/>
                </a:solidFill>
              </a:rPr>
              <a:t>34,200 DEATHS</a:t>
            </a:r>
            <a:br>
              <a:rPr lang="en-US" b="1" dirty="0">
                <a:solidFill>
                  <a:schemeClr val="tx1"/>
                </a:solidFill>
              </a:rPr>
            </a:br>
            <a:r>
              <a:rPr lang="en-US" b="1" dirty="0">
                <a:solidFill>
                  <a:schemeClr val="tx1"/>
                </a:solidFill>
              </a:rPr>
              <a:t/>
            </a:r>
            <a:br>
              <a:rPr lang="en-US" b="1" dirty="0">
                <a:solidFill>
                  <a:schemeClr val="tx1"/>
                </a:solidFill>
              </a:rPr>
            </a:br>
            <a:r>
              <a:rPr lang="en-US" b="1" dirty="0">
                <a:solidFill>
                  <a:schemeClr val="tx1"/>
                </a:solidFill>
              </a:rPr>
              <a:t>VACCINE 40% EFFECTIVE</a:t>
            </a:r>
            <a:br>
              <a:rPr lang="en-US" b="1" dirty="0">
                <a:solidFill>
                  <a:schemeClr val="tx1"/>
                </a:solidFill>
              </a:rPr>
            </a:br>
            <a:endParaRPr lang="en-US" b="1" dirty="0">
              <a:solidFill>
                <a:schemeClr val="tx1"/>
              </a:solidFill>
            </a:endParaRPr>
          </a:p>
        </p:txBody>
      </p:sp>
    </p:spTree>
    <p:extLst>
      <p:ext uri="{BB962C8B-B14F-4D97-AF65-F5344CB8AC3E}">
        <p14:creationId xmlns:p14="http://schemas.microsoft.com/office/powerpoint/2010/main" val="5521095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BEF5191-4E2C-4471-BA59-B8A7A200C9BC}"/>
              </a:ext>
            </a:extLst>
          </p:cNvPr>
          <p:cNvSpPr>
            <a:spLocks noGrp="1"/>
          </p:cNvSpPr>
          <p:nvPr>
            <p:ph type="title"/>
          </p:nvPr>
        </p:nvSpPr>
        <p:spPr>
          <a:xfrm>
            <a:off x="723986" y="447674"/>
            <a:ext cx="8483427" cy="5895975"/>
          </a:xfrm>
        </p:spPr>
        <p:txBody>
          <a:bodyPr>
            <a:normAutofit/>
          </a:bodyPr>
          <a:lstStyle/>
          <a:p>
            <a:r>
              <a:rPr lang="en-US" b="1" u="sng" dirty="0" smtClean="0">
                <a:solidFill>
                  <a:schemeClr val="tx1"/>
                </a:solidFill>
              </a:rPr>
              <a:t>WHAT </a:t>
            </a:r>
            <a:r>
              <a:rPr lang="en-US" b="1" u="sng" dirty="0">
                <a:solidFill>
                  <a:schemeClr val="tx1"/>
                </a:solidFill>
              </a:rPr>
              <a:t>IS A CORONA VIRUS?</a:t>
            </a:r>
            <a:br>
              <a:rPr lang="en-US" b="1" u="sng" dirty="0">
                <a:solidFill>
                  <a:schemeClr val="tx1"/>
                </a:solidFill>
              </a:rPr>
            </a:br>
            <a:r>
              <a:rPr lang="en-US" sz="2400" dirty="0">
                <a:solidFill>
                  <a:schemeClr val="tx1"/>
                </a:solidFill>
              </a:rPr>
              <a:t/>
            </a:r>
            <a:br>
              <a:rPr lang="en-US" sz="2400" dirty="0">
                <a:solidFill>
                  <a:schemeClr val="tx1"/>
                </a:solidFill>
              </a:rPr>
            </a:br>
            <a:r>
              <a:rPr lang="en-US" sz="2400" b="1" dirty="0">
                <a:solidFill>
                  <a:schemeClr val="tx1"/>
                </a:solidFill>
              </a:rPr>
              <a:t>CROWN LIKE SPIKES ON THEIR SURFACE</a:t>
            </a:r>
            <a:br>
              <a:rPr lang="en-US" sz="2400" b="1" dirty="0">
                <a:solidFill>
                  <a:schemeClr val="tx1"/>
                </a:solidFill>
              </a:rPr>
            </a:br>
            <a:r>
              <a:rPr lang="en-US" sz="2400" b="1" dirty="0">
                <a:solidFill>
                  <a:schemeClr val="tx1"/>
                </a:solidFill>
              </a:rPr>
              <a:t/>
            </a:r>
            <a:br>
              <a:rPr lang="en-US" sz="2400" b="1" dirty="0">
                <a:solidFill>
                  <a:schemeClr val="tx1"/>
                </a:solidFill>
              </a:rPr>
            </a:br>
            <a:r>
              <a:rPr lang="en-US" sz="2400" b="1" dirty="0">
                <a:solidFill>
                  <a:schemeClr val="tx1"/>
                </a:solidFill>
              </a:rPr>
              <a:t>INFECT MOSTLY BATS, PIGS, SMALL MAMMALS</a:t>
            </a:r>
            <a:br>
              <a:rPr lang="en-US" sz="2400" b="1" dirty="0">
                <a:solidFill>
                  <a:schemeClr val="tx1"/>
                </a:solidFill>
              </a:rPr>
            </a:br>
            <a:r>
              <a:rPr lang="en-US" sz="2400" b="1" dirty="0">
                <a:solidFill>
                  <a:schemeClr val="tx1"/>
                </a:solidFill>
              </a:rPr>
              <a:t/>
            </a:r>
            <a:br>
              <a:rPr lang="en-US" sz="2400" b="1" dirty="0">
                <a:solidFill>
                  <a:schemeClr val="tx1"/>
                </a:solidFill>
              </a:rPr>
            </a:br>
            <a:r>
              <a:rPr lang="en-US" sz="2400" b="1" dirty="0">
                <a:solidFill>
                  <a:schemeClr val="tx1"/>
                </a:solidFill>
              </a:rPr>
              <a:t>CAN MUTATE AND JUMP TO HUMANS</a:t>
            </a:r>
            <a:br>
              <a:rPr lang="en-US" sz="2400" b="1" dirty="0">
                <a:solidFill>
                  <a:schemeClr val="tx1"/>
                </a:solidFill>
              </a:rPr>
            </a:br>
            <a:r>
              <a:rPr lang="en-US" sz="2400" b="1" dirty="0">
                <a:solidFill>
                  <a:schemeClr val="tx1"/>
                </a:solidFill>
              </a:rPr>
              <a:t/>
            </a:r>
            <a:br>
              <a:rPr lang="en-US" sz="2400" b="1" dirty="0">
                <a:solidFill>
                  <a:schemeClr val="tx1"/>
                </a:solidFill>
              </a:rPr>
            </a:br>
            <a:r>
              <a:rPr lang="en-US" sz="2400" b="1" dirty="0">
                <a:solidFill>
                  <a:schemeClr val="tx1"/>
                </a:solidFill>
              </a:rPr>
              <a:t>RECENT OUTBREAKS </a:t>
            </a:r>
            <a:br>
              <a:rPr lang="en-US" sz="2400" b="1" dirty="0">
                <a:solidFill>
                  <a:schemeClr val="tx1"/>
                </a:solidFill>
              </a:rPr>
            </a:br>
            <a:r>
              <a:rPr lang="en-US" sz="2400" b="1" dirty="0">
                <a:solidFill>
                  <a:schemeClr val="tx1"/>
                </a:solidFill>
              </a:rPr>
              <a:t/>
            </a:r>
            <a:br>
              <a:rPr lang="en-US" sz="2400" b="1" dirty="0">
                <a:solidFill>
                  <a:schemeClr val="tx1"/>
                </a:solidFill>
              </a:rPr>
            </a:br>
            <a:r>
              <a:rPr lang="en-US" sz="2400" b="1" dirty="0">
                <a:solidFill>
                  <a:schemeClr val="tx1"/>
                </a:solidFill>
              </a:rPr>
              <a:t>	SEVERE ACUTE RESPIRATORY VIRUS (SARS)</a:t>
            </a:r>
            <a:br>
              <a:rPr lang="en-US" sz="2400" b="1" dirty="0">
                <a:solidFill>
                  <a:schemeClr val="tx1"/>
                </a:solidFill>
              </a:rPr>
            </a:br>
            <a:r>
              <a:rPr lang="en-US" sz="2400" b="1" dirty="0">
                <a:solidFill>
                  <a:schemeClr val="tx1"/>
                </a:solidFill>
              </a:rPr>
              <a:t/>
            </a:r>
            <a:br>
              <a:rPr lang="en-US" sz="2400" b="1" dirty="0">
                <a:solidFill>
                  <a:schemeClr val="tx1"/>
                </a:solidFill>
              </a:rPr>
            </a:br>
            <a:r>
              <a:rPr lang="en-US" sz="2400" b="1" dirty="0">
                <a:solidFill>
                  <a:schemeClr val="tx1"/>
                </a:solidFill>
              </a:rPr>
              <a:t>	MIDDLE EAST RESPIRATORY SYNDROME (MERS)</a:t>
            </a:r>
            <a:br>
              <a:rPr lang="en-US" sz="2400" b="1" dirty="0">
                <a:solidFill>
                  <a:schemeClr val="tx1"/>
                </a:solidFill>
              </a:rPr>
            </a:br>
            <a:endParaRPr lang="en-US" sz="2400" b="1" dirty="0">
              <a:solidFill>
                <a:schemeClr val="tx1"/>
              </a:solidFill>
            </a:endParaRPr>
          </a:p>
        </p:txBody>
      </p:sp>
    </p:spTree>
    <p:extLst>
      <p:ext uri="{BB962C8B-B14F-4D97-AF65-F5344CB8AC3E}">
        <p14:creationId xmlns:p14="http://schemas.microsoft.com/office/powerpoint/2010/main" val="654257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21DA2E0-9E6C-4AD8-9BD8-4733BFDCA963}"/>
              </a:ext>
            </a:extLst>
          </p:cNvPr>
          <p:cNvSpPr>
            <a:spLocks noGrp="1"/>
          </p:cNvSpPr>
          <p:nvPr>
            <p:ph type="title"/>
          </p:nvPr>
        </p:nvSpPr>
        <p:spPr>
          <a:xfrm>
            <a:off x="171450" y="409575"/>
            <a:ext cx="9582149" cy="6038849"/>
          </a:xfrm>
        </p:spPr>
        <p:txBody>
          <a:bodyPr>
            <a:normAutofit fontScale="90000"/>
          </a:bodyPr>
          <a:lstStyle/>
          <a:p>
            <a:pPr algn="ctr"/>
            <a:r>
              <a:rPr lang="en-US" b="1" u="sng" dirty="0">
                <a:solidFill>
                  <a:schemeClr val="tx1"/>
                </a:solidFill>
              </a:rPr>
              <a:t>WHAT ARE THE SYMPTOMS OF THE ILLNESS</a:t>
            </a:r>
            <a:r>
              <a:rPr lang="en-US" b="1" dirty="0">
                <a:solidFill>
                  <a:schemeClr val="tx1"/>
                </a:solidFill>
              </a:rPr>
              <a:t>?</a:t>
            </a:r>
            <a:br>
              <a:rPr lang="en-US" b="1" dirty="0">
                <a:solidFill>
                  <a:schemeClr val="tx1"/>
                </a:solidFill>
              </a:rPr>
            </a:br>
            <a:r>
              <a:rPr lang="en-US" b="1" dirty="0">
                <a:solidFill>
                  <a:schemeClr val="tx1"/>
                </a:solidFill>
              </a:rPr>
              <a:t/>
            </a:r>
            <a:br>
              <a:rPr lang="en-US" b="1" dirty="0">
                <a:solidFill>
                  <a:schemeClr val="tx1"/>
                </a:solidFill>
              </a:rPr>
            </a:br>
            <a:r>
              <a:rPr lang="en-US" b="1" dirty="0">
                <a:solidFill>
                  <a:schemeClr val="tx1"/>
                </a:solidFill>
              </a:rPr>
              <a:t>		</a:t>
            </a:r>
            <a:r>
              <a:rPr lang="en-US" sz="2800" b="1" dirty="0">
                <a:solidFill>
                  <a:schemeClr val="tx1"/>
                </a:solidFill>
              </a:rPr>
              <a:t>FEVER</a:t>
            </a:r>
            <a:br>
              <a:rPr lang="en-US" sz="2800" b="1" dirty="0">
                <a:solidFill>
                  <a:schemeClr val="tx1"/>
                </a:solidFill>
              </a:rPr>
            </a:br>
            <a:r>
              <a:rPr lang="en-US" sz="2800" b="1" dirty="0">
                <a:solidFill>
                  <a:schemeClr val="tx1"/>
                </a:solidFill>
              </a:rPr>
              <a:t>		COUGH</a:t>
            </a:r>
            <a:br>
              <a:rPr lang="en-US" sz="2800" b="1" dirty="0">
                <a:solidFill>
                  <a:schemeClr val="tx1"/>
                </a:solidFill>
              </a:rPr>
            </a:br>
            <a:r>
              <a:rPr lang="en-US" sz="2800" b="1" dirty="0">
                <a:solidFill>
                  <a:schemeClr val="tx1"/>
                </a:solidFill>
              </a:rPr>
              <a:t>		</a:t>
            </a:r>
            <a:r>
              <a:rPr lang="en-US" sz="2800" b="1" dirty="0">
                <a:solidFill>
                  <a:srgbClr val="FF0000"/>
                </a:solidFill>
                <a:effectLst>
                  <a:outerShdw blurRad="38100" dist="38100" dir="2700000" algn="tl">
                    <a:srgbClr val="000000">
                      <a:alpha val="43137"/>
                    </a:srgbClr>
                  </a:outerShdw>
                </a:effectLst>
              </a:rPr>
              <a:t>SHORTNESS OF BREATH</a:t>
            </a:r>
            <a:r>
              <a:rPr lang="en-US" sz="2800" b="1" dirty="0">
                <a:solidFill>
                  <a:schemeClr val="tx1"/>
                </a:solidFill>
              </a:rPr>
              <a:t/>
            </a:r>
            <a:br>
              <a:rPr lang="en-US" sz="2800" b="1" dirty="0">
                <a:solidFill>
                  <a:schemeClr val="tx1"/>
                </a:solidFill>
              </a:rPr>
            </a:br>
            <a:r>
              <a:rPr lang="en-US" sz="2800" b="1" dirty="0">
                <a:solidFill>
                  <a:schemeClr val="tx1"/>
                </a:solidFill>
              </a:rPr>
              <a:t/>
            </a:r>
            <a:br>
              <a:rPr lang="en-US" sz="2800" b="1" dirty="0">
                <a:solidFill>
                  <a:schemeClr val="tx1"/>
                </a:solidFill>
              </a:rPr>
            </a:br>
            <a:r>
              <a:rPr lang="en-US" sz="2800" b="1" dirty="0">
                <a:solidFill>
                  <a:schemeClr val="tx1"/>
                </a:solidFill>
              </a:rPr>
              <a:t>		FATIGUE</a:t>
            </a:r>
            <a:br>
              <a:rPr lang="en-US" sz="2800" b="1" dirty="0">
                <a:solidFill>
                  <a:schemeClr val="tx1"/>
                </a:solidFill>
              </a:rPr>
            </a:br>
            <a:r>
              <a:rPr lang="en-US" sz="2800" b="1" dirty="0">
                <a:solidFill>
                  <a:schemeClr val="tx1"/>
                </a:solidFill>
              </a:rPr>
              <a:t>		SORE THROAT</a:t>
            </a:r>
            <a:br>
              <a:rPr lang="en-US" sz="2800" b="1" dirty="0">
                <a:solidFill>
                  <a:schemeClr val="tx1"/>
                </a:solidFill>
              </a:rPr>
            </a:br>
            <a:r>
              <a:rPr lang="en-US" sz="2800" b="1" dirty="0">
                <a:solidFill>
                  <a:schemeClr val="tx1"/>
                </a:solidFill>
              </a:rPr>
              <a:t>		HEADACHE </a:t>
            </a:r>
            <a:br>
              <a:rPr lang="en-US" sz="2800" b="1" dirty="0">
                <a:solidFill>
                  <a:schemeClr val="tx1"/>
                </a:solidFill>
              </a:rPr>
            </a:br>
            <a:r>
              <a:rPr lang="en-US" sz="2800" b="1" dirty="0">
                <a:solidFill>
                  <a:schemeClr val="tx1"/>
                </a:solidFill>
              </a:rPr>
              <a:t>		NAUSEA</a:t>
            </a:r>
            <a:br>
              <a:rPr lang="en-US" sz="2800" b="1" dirty="0">
                <a:solidFill>
                  <a:schemeClr val="tx1"/>
                </a:solidFill>
              </a:rPr>
            </a:br>
            <a:r>
              <a:rPr lang="en-US" sz="2800" b="1" dirty="0">
                <a:solidFill>
                  <a:schemeClr val="tx1"/>
                </a:solidFill>
              </a:rPr>
              <a:t/>
            </a:r>
            <a:br>
              <a:rPr lang="en-US" sz="2800" b="1" dirty="0">
                <a:solidFill>
                  <a:schemeClr val="tx1"/>
                </a:solidFill>
              </a:rPr>
            </a:br>
            <a:r>
              <a:rPr lang="en-US" sz="2800" b="1" dirty="0">
                <a:solidFill>
                  <a:schemeClr val="tx1"/>
                </a:solidFill>
              </a:rPr>
              <a:t>		MOST ARE MILDLY ILL</a:t>
            </a:r>
            <a:br>
              <a:rPr lang="en-US" sz="2800" b="1" dirty="0">
                <a:solidFill>
                  <a:schemeClr val="tx1"/>
                </a:solidFill>
              </a:rPr>
            </a:br>
            <a:r>
              <a:rPr lang="en-US" sz="2800" b="1" dirty="0">
                <a:solidFill>
                  <a:schemeClr val="tx1"/>
                </a:solidFill>
              </a:rPr>
              <a:t>		SOME ARE INFECTED BUT WITHOUT SYMPTOMS</a:t>
            </a:r>
            <a:br>
              <a:rPr lang="en-US" sz="2800" b="1" dirty="0">
                <a:solidFill>
                  <a:schemeClr val="tx1"/>
                </a:solidFill>
              </a:rPr>
            </a:br>
            <a:r>
              <a:rPr lang="en-US" sz="2800" b="1" dirty="0">
                <a:solidFill>
                  <a:schemeClr val="tx1"/>
                </a:solidFill>
              </a:rPr>
              <a:t>		OTHERS HAVE A MILD ILLNESS THAT DEVELOPS INTO PNEUMONIA</a:t>
            </a:r>
          </a:p>
        </p:txBody>
      </p:sp>
    </p:spTree>
    <p:extLst>
      <p:ext uri="{BB962C8B-B14F-4D97-AF65-F5344CB8AC3E}">
        <p14:creationId xmlns:p14="http://schemas.microsoft.com/office/powerpoint/2010/main" val="42209104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EFEDB17-FC72-498D-BF92-75D5D82DE3CE}"/>
              </a:ext>
            </a:extLst>
          </p:cNvPr>
          <p:cNvSpPr>
            <a:spLocks noGrp="1"/>
          </p:cNvSpPr>
          <p:nvPr>
            <p:ph type="title"/>
          </p:nvPr>
        </p:nvSpPr>
        <p:spPr>
          <a:xfrm>
            <a:off x="1041400" y="1552574"/>
            <a:ext cx="7924800" cy="4670426"/>
          </a:xfrm>
        </p:spPr>
        <p:txBody>
          <a:bodyPr/>
          <a:lstStyle/>
          <a:p>
            <a:r>
              <a:rPr lang="en-US" b="1" u="sng" dirty="0">
                <a:solidFill>
                  <a:schemeClr val="tx1"/>
                </a:solidFill>
              </a:rPr>
              <a:t>HOW DEADLY IS IT?</a:t>
            </a:r>
            <a:br>
              <a:rPr lang="en-US" b="1" u="sng" dirty="0">
                <a:solidFill>
                  <a:schemeClr val="tx1"/>
                </a:solidFill>
              </a:rPr>
            </a:br>
            <a:r>
              <a:rPr lang="en-US" b="1" dirty="0">
                <a:solidFill>
                  <a:schemeClr val="tx1"/>
                </a:solidFill>
              </a:rPr>
              <a:t/>
            </a:r>
            <a:br>
              <a:rPr lang="en-US" b="1" dirty="0">
                <a:solidFill>
                  <a:schemeClr val="tx1"/>
                </a:solidFill>
              </a:rPr>
            </a:br>
            <a:r>
              <a:rPr lang="en-US" sz="2800" b="1" dirty="0">
                <a:solidFill>
                  <a:schemeClr val="tx1"/>
                </a:solidFill>
              </a:rPr>
              <a:t>MORTALITY RATE 2% TO 3.4% (WILL CHANGE) (WHO)</a:t>
            </a:r>
            <a:br>
              <a:rPr lang="en-US" sz="2800" b="1" dirty="0">
                <a:solidFill>
                  <a:schemeClr val="tx1"/>
                </a:solidFill>
              </a:rPr>
            </a:br>
            <a:r>
              <a:rPr lang="en-US" sz="2800" b="1" dirty="0">
                <a:solidFill>
                  <a:schemeClr val="tx1"/>
                </a:solidFill>
              </a:rPr>
              <a:t/>
            </a:r>
            <a:br>
              <a:rPr lang="en-US" sz="2800" b="1" dirty="0">
                <a:solidFill>
                  <a:schemeClr val="tx1"/>
                </a:solidFill>
              </a:rPr>
            </a:br>
            <a:r>
              <a:rPr lang="en-US" sz="2800" b="1" dirty="0">
                <a:solidFill>
                  <a:schemeClr val="tx1"/>
                </a:solidFill>
              </a:rPr>
              <a:t>SEASONAL FLU MORTALITY RATE O.1% </a:t>
            </a:r>
            <a:br>
              <a:rPr lang="en-US" sz="2800" b="1" dirty="0">
                <a:solidFill>
                  <a:schemeClr val="tx1"/>
                </a:solidFill>
              </a:rPr>
            </a:br>
            <a:r>
              <a:rPr lang="en-US" sz="2800" b="1" dirty="0">
                <a:solidFill>
                  <a:schemeClr val="tx1"/>
                </a:solidFill>
              </a:rPr>
              <a:t/>
            </a:r>
            <a:br>
              <a:rPr lang="en-US" sz="2800" b="1" dirty="0">
                <a:solidFill>
                  <a:schemeClr val="tx1"/>
                </a:solidFill>
              </a:rPr>
            </a:br>
            <a:r>
              <a:rPr lang="en-US" sz="2800" b="1" dirty="0">
                <a:solidFill>
                  <a:schemeClr val="tx1"/>
                </a:solidFill>
              </a:rPr>
              <a:t>AS TESTING INCREASES RATES MAY CHANGE</a:t>
            </a:r>
          </a:p>
        </p:txBody>
      </p:sp>
    </p:spTree>
    <p:extLst>
      <p:ext uri="{BB962C8B-B14F-4D97-AF65-F5344CB8AC3E}">
        <p14:creationId xmlns:p14="http://schemas.microsoft.com/office/powerpoint/2010/main" val="17947857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3C8C1E4-01C8-4D56-BB28-1CB5628F011B}"/>
              </a:ext>
            </a:extLst>
          </p:cNvPr>
          <p:cNvSpPr>
            <a:spLocks noGrp="1"/>
          </p:cNvSpPr>
          <p:nvPr>
            <p:ph type="title"/>
          </p:nvPr>
        </p:nvSpPr>
        <p:spPr>
          <a:xfrm>
            <a:off x="1581150" y="1904999"/>
            <a:ext cx="8375650" cy="3886201"/>
          </a:xfrm>
        </p:spPr>
        <p:txBody>
          <a:bodyPr/>
          <a:lstStyle/>
          <a:p>
            <a:r>
              <a:rPr lang="en-US" b="1" u="sng" dirty="0">
                <a:solidFill>
                  <a:schemeClr val="tx1"/>
                </a:solidFill>
              </a:rPr>
              <a:t>WHO IS MOST AT RISK?</a:t>
            </a:r>
            <a:br>
              <a:rPr lang="en-US" b="1" u="sng" dirty="0">
                <a:solidFill>
                  <a:schemeClr val="tx1"/>
                </a:solidFill>
              </a:rPr>
            </a:br>
            <a:r>
              <a:rPr lang="en-US" b="1" u="sng" dirty="0">
                <a:solidFill>
                  <a:schemeClr val="tx1"/>
                </a:solidFill>
              </a:rPr>
              <a:t/>
            </a:r>
            <a:br>
              <a:rPr lang="en-US" b="1" u="sng" dirty="0">
                <a:solidFill>
                  <a:schemeClr val="tx1"/>
                </a:solidFill>
              </a:rPr>
            </a:br>
            <a:r>
              <a:rPr lang="en-US" sz="2800" b="1" dirty="0">
                <a:solidFill>
                  <a:schemeClr val="tx1"/>
                </a:solidFill>
              </a:rPr>
              <a:t>ALL AGES HAVE BEEN AFFECTED</a:t>
            </a:r>
            <a:br>
              <a:rPr lang="en-US" sz="2800" b="1" dirty="0">
                <a:solidFill>
                  <a:schemeClr val="tx1"/>
                </a:solidFill>
              </a:rPr>
            </a:br>
            <a:r>
              <a:rPr lang="en-US" sz="2800" b="1" dirty="0">
                <a:solidFill>
                  <a:schemeClr val="tx1"/>
                </a:solidFill>
              </a:rPr>
              <a:t/>
            </a:r>
            <a:br>
              <a:rPr lang="en-US" sz="2800" b="1" dirty="0">
                <a:solidFill>
                  <a:schemeClr val="tx1"/>
                </a:solidFill>
              </a:rPr>
            </a:br>
            <a:r>
              <a:rPr lang="en-US" sz="2800" b="1" dirty="0">
                <a:solidFill>
                  <a:schemeClr val="tx1"/>
                </a:solidFill>
              </a:rPr>
              <a:t>RISK OF SEVERE DISEASE AND DEATH HIGHEST IN THE ELDERLY AND THOSE WITH DEBILITATING HEALTH CONDITIONS</a:t>
            </a:r>
          </a:p>
        </p:txBody>
      </p:sp>
    </p:spTree>
    <p:extLst>
      <p:ext uri="{BB962C8B-B14F-4D97-AF65-F5344CB8AC3E}">
        <p14:creationId xmlns:p14="http://schemas.microsoft.com/office/powerpoint/2010/main" val="34411665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722B141-2E39-432E-A80D-43CA96CCD638}"/>
              </a:ext>
            </a:extLst>
          </p:cNvPr>
          <p:cNvSpPr>
            <a:spLocks noGrp="1"/>
          </p:cNvSpPr>
          <p:nvPr>
            <p:ph type="title"/>
          </p:nvPr>
        </p:nvSpPr>
        <p:spPr>
          <a:xfrm>
            <a:off x="762001" y="1962149"/>
            <a:ext cx="8496300" cy="3543301"/>
          </a:xfrm>
        </p:spPr>
        <p:txBody>
          <a:bodyPr>
            <a:normAutofit fontScale="90000"/>
          </a:bodyPr>
          <a:lstStyle/>
          <a:p>
            <a:pPr algn="ctr"/>
            <a:r>
              <a:rPr lang="en-US" b="1" u="sng" dirty="0">
                <a:solidFill>
                  <a:schemeClr val="tx1"/>
                </a:solidFill>
              </a:rPr>
              <a:t>HOW AT RISK IS SOMEONE IN THE U.S.?</a:t>
            </a:r>
            <a:br>
              <a:rPr lang="en-US" b="1" u="sng" dirty="0">
                <a:solidFill>
                  <a:schemeClr val="tx1"/>
                </a:solidFill>
              </a:rPr>
            </a:br>
            <a:r>
              <a:rPr lang="en-US" b="1" u="sng" dirty="0">
                <a:solidFill>
                  <a:schemeClr val="tx1"/>
                </a:solidFill>
              </a:rPr>
              <a:t/>
            </a:r>
            <a:br>
              <a:rPr lang="en-US" b="1" u="sng" dirty="0">
                <a:solidFill>
                  <a:schemeClr val="tx1"/>
                </a:solidFill>
              </a:rPr>
            </a:br>
            <a:r>
              <a:rPr lang="en-US" sz="3200" b="1" dirty="0">
                <a:solidFill>
                  <a:schemeClr val="tx1"/>
                </a:solidFill>
              </a:rPr>
              <a:t>CURRENT RISK IS LOW</a:t>
            </a:r>
            <a:br>
              <a:rPr lang="en-US" sz="3200" b="1" dirty="0">
                <a:solidFill>
                  <a:schemeClr val="tx1"/>
                </a:solidFill>
              </a:rPr>
            </a:br>
            <a:r>
              <a:rPr lang="en-US" sz="3200" b="1" dirty="0">
                <a:solidFill>
                  <a:schemeClr val="tx1"/>
                </a:solidFill>
              </a:rPr>
              <a:t/>
            </a:r>
            <a:br>
              <a:rPr lang="en-US" sz="3200" b="1" dirty="0">
                <a:solidFill>
                  <a:schemeClr val="tx1"/>
                </a:solidFill>
              </a:rPr>
            </a:br>
            <a:r>
              <a:rPr lang="en-US" sz="3200" b="1" dirty="0">
                <a:solidFill>
                  <a:schemeClr val="tx1"/>
                </a:solidFill>
              </a:rPr>
              <a:t>LOCALIZED OUTBREAKS</a:t>
            </a:r>
            <a:br>
              <a:rPr lang="en-US" sz="3200" b="1" dirty="0">
                <a:solidFill>
                  <a:schemeClr val="tx1"/>
                </a:solidFill>
              </a:rPr>
            </a:br>
            <a:r>
              <a:rPr lang="en-US" sz="3200" b="1" dirty="0">
                <a:solidFill>
                  <a:schemeClr val="tx1"/>
                </a:solidFill>
              </a:rPr>
              <a:t/>
            </a:r>
            <a:br>
              <a:rPr lang="en-US" sz="3200" b="1" dirty="0">
                <a:solidFill>
                  <a:schemeClr val="tx1"/>
                </a:solidFill>
              </a:rPr>
            </a:br>
            <a:r>
              <a:rPr lang="en-US" sz="3200" b="1" dirty="0">
                <a:solidFill>
                  <a:schemeClr val="tx1"/>
                </a:solidFill>
              </a:rPr>
              <a:t>EXPECTED TO SPREAD MORE RAPIDLY</a:t>
            </a:r>
            <a:br>
              <a:rPr lang="en-US" sz="3200" b="1" dirty="0">
                <a:solidFill>
                  <a:schemeClr val="tx1"/>
                </a:solidFill>
              </a:rPr>
            </a:br>
            <a:endParaRPr lang="en-US" sz="3200" b="1" dirty="0">
              <a:solidFill>
                <a:schemeClr val="tx1"/>
              </a:solidFill>
            </a:endParaRPr>
          </a:p>
        </p:txBody>
      </p:sp>
    </p:spTree>
    <p:extLst>
      <p:ext uri="{BB962C8B-B14F-4D97-AF65-F5344CB8AC3E}">
        <p14:creationId xmlns:p14="http://schemas.microsoft.com/office/powerpoint/2010/main" val="20537421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AF799E0-E8A6-4907-8078-BE1EAD4C94E1}"/>
              </a:ext>
            </a:extLst>
          </p:cNvPr>
          <p:cNvSpPr>
            <a:spLocks noGrp="1"/>
          </p:cNvSpPr>
          <p:nvPr>
            <p:ph type="title"/>
          </p:nvPr>
        </p:nvSpPr>
        <p:spPr>
          <a:xfrm>
            <a:off x="1457325" y="1543049"/>
            <a:ext cx="7467600" cy="4648201"/>
          </a:xfrm>
        </p:spPr>
        <p:txBody>
          <a:bodyPr>
            <a:normAutofit fontScale="90000"/>
          </a:bodyPr>
          <a:lstStyle/>
          <a:p>
            <a:r>
              <a:rPr lang="en-US" b="1" u="sng" dirty="0">
                <a:solidFill>
                  <a:schemeClr val="tx1"/>
                </a:solidFill>
              </a:rPr>
              <a:t>HOW IS THE VIRUS SPREAD?</a:t>
            </a:r>
            <a:br>
              <a:rPr lang="en-US" b="1" u="sng" dirty="0">
                <a:solidFill>
                  <a:schemeClr val="tx1"/>
                </a:solidFill>
              </a:rPr>
            </a:br>
            <a:r>
              <a:rPr lang="en-US" b="1" u="sng" dirty="0">
                <a:solidFill>
                  <a:schemeClr val="tx1"/>
                </a:solidFill>
              </a:rPr>
              <a:t/>
            </a:r>
            <a:br>
              <a:rPr lang="en-US" b="1" u="sng" dirty="0">
                <a:solidFill>
                  <a:schemeClr val="tx1"/>
                </a:solidFill>
              </a:rPr>
            </a:br>
            <a:r>
              <a:rPr lang="en-US" sz="2400" b="1" dirty="0">
                <a:solidFill>
                  <a:schemeClr val="tx1"/>
                </a:solidFill>
              </a:rPr>
              <a:t>RESPIRATORY DROPLETS</a:t>
            </a:r>
            <a:br>
              <a:rPr lang="en-US" sz="2400" b="1" dirty="0">
                <a:solidFill>
                  <a:schemeClr val="tx1"/>
                </a:solidFill>
              </a:rPr>
            </a:br>
            <a:r>
              <a:rPr lang="en-US" sz="2400" b="1" dirty="0">
                <a:solidFill>
                  <a:schemeClr val="tx1"/>
                </a:solidFill>
              </a:rPr>
              <a:t/>
            </a:r>
            <a:br>
              <a:rPr lang="en-US" sz="2400" b="1" dirty="0">
                <a:solidFill>
                  <a:schemeClr val="tx1"/>
                </a:solidFill>
              </a:rPr>
            </a:br>
            <a:r>
              <a:rPr lang="en-US" sz="2400" b="1" dirty="0">
                <a:solidFill>
                  <a:schemeClr val="tx1"/>
                </a:solidFill>
              </a:rPr>
              <a:t>SPREAD BY SNEEZING, COUGHING, SPEAKING</a:t>
            </a:r>
            <a:br>
              <a:rPr lang="en-US" sz="2400" b="1" dirty="0">
                <a:solidFill>
                  <a:schemeClr val="tx1"/>
                </a:solidFill>
              </a:rPr>
            </a:br>
            <a:r>
              <a:rPr lang="en-US" sz="2400" b="1" dirty="0">
                <a:solidFill>
                  <a:schemeClr val="tx1"/>
                </a:solidFill>
              </a:rPr>
              <a:t/>
            </a:r>
            <a:br>
              <a:rPr lang="en-US" sz="2400" b="1" dirty="0">
                <a:solidFill>
                  <a:schemeClr val="tx1"/>
                </a:solidFill>
              </a:rPr>
            </a:br>
            <a:r>
              <a:rPr lang="en-US" sz="2400" b="1" dirty="0">
                <a:solidFill>
                  <a:schemeClr val="tx1"/>
                </a:solidFill>
              </a:rPr>
              <a:t>DROPLETS SETTLE ON NEARBY SURFACES</a:t>
            </a:r>
            <a:br>
              <a:rPr lang="en-US" sz="2400" b="1" dirty="0">
                <a:solidFill>
                  <a:schemeClr val="tx1"/>
                </a:solidFill>
              </a:rPr>
            </a:br>
            <a:r>
              <a:rPr lang="en-US" sz="2400" b="1" dirty="0">
                <a:solidFill>
                  <a:schemeClr val="tx1"/>
                </a:solidFill>
              </a:rPr>
              <a:t/>
            </a:r>
            <a:br>
              <a:rPr lang="en-US" sz="2400" b="1" dirty="0">
                <a:solidFill>
                  <a:schemeClr val="tx1"/>
                </a:solidFill>
              </a:rPr>
            </a:br>
            <a:r>
              <a:rPr lang="en-US" sz="2400" b="1" dirty="0">
                <a:solidFill>
                  <a:schemeClr val="tx1"/>
                </a:solidFill>
              </a:rPr>
              <a:t>INGESTED THRU THE EYES, NOSE, MOUTH</a:t>
            </a:r>
            <a:br>
              <a:rPr lang="en-US" sz="2400" b="1" dirty="0">
                <a:solidFill>
                  <a:schemeClr val="tx1"/>
                </a:solidFill>
              </a:rPr>
            </a:br>
            <a:r>
              <a:rPr lang="en-US" sz="2400" b="1" dirty="0">
                <a:solidFill>
                  <a:schemeClr val="tx1"/>
                </a:solidFill>
              </a:rPr>
              <a:t/>
            </a:r>
            <a:br>
              <a:rPr lang="en-US" sz="2400" b="1" dirty="0">
                <a:solidFill>
                  <a:schemeClr val="tx1"/>
                </a:solidFill>
              </a:rPr>
            </a:br>
            <a:r>
              <a:rPr lang="en-US" sz="2400" b="1" dirty="0">
                <a:solidFill>
                  <a:schemeClr val="tx1"/>
                </a:solidFill>
              </a:rPr>
              <a:t>DROPLET TRANSMISSION IS BY CLOSE CONTACT (6 FT.)</a:t>
            </a:r>
            <a:endParaRPr lang="en-US" sz="2400" b="1" u="sng" dirty="0">
              <a:solidFill>
                <a:schemeClr val="tx1"/>
              </a:solidFill>
            </a:endParaRPr>
          </a:p>
        </p:txBody>
      </p:sp>
    </p:spTree>
    <p:extLst>
      <p:ext uri="{BB962C8B-B14F-4D97-AF65-F5344CB8AC3E}">
        <p14:creationId xmlns:p14="http://schemas.microsoft.com/office/powerpoint/2010/main" val="1190142903"/>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897</TotalTime>
  <Words>143</Words>
  <Application>Microsoft Office PowerPoint</Application>
  <PresentationFormat>Widescreen</PresentationFormat>
  <Paragraphs>24</Paragraphs>
  <Slides>22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Trebuchet MS</vt:lpstr>
      <vt:lpstr>Wingdings 3</vt:lpstr>
      <vt:lpstr>Facet</vt:lpstr>
      <vt:lpstr>COVID-19</vt:lpstr>
      <vt:lpstr>CORONAVIRUS</vt:lpstr>
      <vt:lpstr>    INFLUENZA STATISTICS U.S. 2018/2019  35.5 MILLION ILL  16.5 MILLION MEDICAL VISITS  490,600 HOSPITALIZATIONS  34,200 DEATHS  VACCINE 40% EFFECTIVE </vt:lpstr>
      <vt:lpstr>WHAT IS A CORONA VIRUS?  CROWN LIKE SPIKES ON THEIR SURFACE  INFECT MOSTLY BATS, PIGS, SMALL MAMMALS  CAN MUTATE AND JUMP TO HUMANS  RECENT OUTBREAKS    SEVERE ACUTE RESPIRATORY VIRUS (SARS)   MIDDLE EAST RESPIRATORY SYNDROME (MERS) </vt:lpstr>
      <vt:lpstr>WHAT ARE THE SYMPTOMS OF THE ILLNESS?    FEVER   COUGH   SHORTNESS OF BREATH    FATIGUE   SORE THROAT   HEADACHE    NAUSEA    MOST ARE MILDLY ILL   SOME ARE INFECTED BUT WITHOUT SYMPTOMS   OTHERS HAVE A MILD ILLNESS THAT DEVELOPS INTO PNEUMONIA</vt:lpstr>
      <vt:lpstr>HOW DEADLY IS IT?  MORTALITY RATE 2% TO 3.4% (WILL CHANGE) (WHO)  SEASONAL FLU MORTALITY RATE O.1%   AS TESTING INCREASES RATES MAY CHANGE</vt:lpstr>
      <vt:lpstr>WHO IS MOST AT RISK?  ALL AGES HAVE BEEN AFFECTED  RISK OF SEVERE DISEASE AND DEATH HIGHEST IN THE ELDERLY AND THOSE WITH DEBILITATING HEALTH CONDITIONS</vt:lpstr>
      <vt:lpstr>HOW AT RISK IS SOMEONE IN THE U.S.?  CURRENT RISK IS LOW  LOCALIZED OUTBREAKS  EXPECTED TO SPREAD MORE RAPIDLY </vt:lpstr>
      <vt:lpstr>HOW IS THE VIRUS SPREAD?  RESPIRATORY DROPLETS  SPREAD BY SNEEZING, COUGHING, SPEAKING  DROPLETS SETTLE ON NEARBY SURFACES  INGESTED THRU THE EYES, NOSE, MOUTH  DROPLET TRANSMISSION IS BY CLOSE CONTACT (6 FT.)</vt:lpstr>
      <vt:lpstr>VIRUS SURVIVAL ON SURFACES?  2 HOURS TO 9 DAYS ON HARD SURFACES  SHORTER TIMES IN WARMER TEMPATURES  WIPE DOWN COMMONLY TOUCHED SURFACES FREQUENTLY  USE DISINFECTANT WIPES AND CLEANERS</vt:lpstr>
      <vt:lpstr>HOW EASILY DOES THE VIRUS SPREAD?  EACH PERSON CAN TRANSMIT THE VIRUS TO 2.6 OTHERS  THESE RATES ARE:   HIGHER THAN INFLUENZA   LOWER THAN SARS   FAR LOWER THAN MEASLES (1 TO 18)   THESE ARE ALL ESTIMATES AND PRELIMINARY   </vt:lpstr>
      <vt:lpstr>WHAT IS THE INCUBATION PERIOD?  BECOME ILL BETWEEN 2 AND 14 DAYS AFTER INFECTION (CDC)  AVERAGE INCUBATION 5.2 DAYS (CDC)</vt:lpstr>
      <vt:lpstr>IS THERE A TEST?  DIAGNOSTIC TESTS ARE THE ONLY WAY TO TELL IF IT IS THE CORONAVIRUS OR ANOTHER INFECTION   NEW KITS ARE BEING DEVELOPED AND WILL BE DISTRIBUTED</vt:lpstr>
      <vt:lpstr>CAN FACE MASKS PROTECT YOU?  SURGICAL MASKS – YES/NO/MAYBE  N95 MASKS - YES</vt:lpstr>
      <vt:lpstr>   WHAT ELSE CAN I DO TO PROTECT MYSELF?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WASH YOUR HANDS                    2 WEEK SUPPLY BACKUP         </vt:lpstr>
      <vt:lpstr>CAN YOU CATCH THE VIRUS FROM SOMEONE EVEN BEFORE THEY HAVE SYMPTOMS?         UNKNOWN</vt:lpstr>
      <vt:lpstr>CAN YOU GET INFECTED AFTER YOU HAVE ALREADY HAD THE DISEASE?           UNKNOWN</vt:lpstr>
      <vt:lpstr>HOW CONCERNED SHOULD I BE?                             EVERYONE HAS A DIFFERENT LEVEL OF CONCERN</vt:lpstr>
      <vt:lpstr> WHERE DID THE NEW CORONAVIRUS COME FROM?           WUHAN, CHINA             DECEMBER, 2019         BATS?</vt:lpstr>
      <vt:lpstr>DISTANCING VS. NON-DISTANCING 1918</vt:lpstr>
      <vt:lpstr>ISOLATION  QUARANTINE  TRAVEL  DRUGS AND VACCINES</vt:lpstr>
      <vt:lpstr>WASH YOUR HANDS!!!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COVID-19</dc:title>
  <dc:creator>richard knecht</dc:creator>
  <cp:lastModifiedBy>Olga Perederiy</cp:lastModifiedBy>
  <cp:revision>13</cp:revision>
  <dcterms:created xsi:type="dcterms:W3CDTF">2020-03-08T02:32:56Z</dcterms:created>
  <dcterms:modified xsi:type="dcterms:W3CDTF">2020-03-13T23:08:44Z</dcterms:modified>
</cp:coreProperties>
</file>